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Anton" pitchFamily="2" charset="0"/>
      <p:regular r:id="rId38"/>
    </p:embeddedFont>
    <p:embeddedFont>
      <p:font typeface="DM Sans" panose="020B0604020202020204" charset="0"/>
      <p:regular r:id="rId39"/>
      <p:bold r:id="rId40"/>
      <p:italic r:id="rId41"/>
      <p:boldItalic r:id="rId42"/>
    </p:embeddedFont>
    <p:embeddedFont>
      <p:font typeface="Helvetica Neue Light"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CoderContenidos/PracticaIntegradoraCursoBacken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c2d556641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c2d556641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c2d556641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c2d556641e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c2d556641e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1c2d556641e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55a4ff4588_0_1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55a4ff4588_0_1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c2d556641e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1c2d556641e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Puedes forkear el proyecto Genérico en:  </a:t>
            </a:r>
            <a:r>
              <a:rPr lang="es-419" u="sng">
                <a:solidFill>
                  <a:schemeClr val="hlink"/>
                </a:solidFill>
                <a:latin typeface="DM Sans"/>
                <a:ea typeface="DM Sans"/>
                <a:cs typeface="DM Sans"/>
                <a:sym typeface="DM Sans"/>
                <a:hlinkClick r:id="rId3"/>
              </a:rPr>
              <a:t>https://github.com/CoderContenidos/PracticaIntegradoraCursoBackend</a:t>
            </a:r>
            <a:r>
              <a:rPr lang="es-419">
                <a:solidFill>
                  <a:schemeClr val="dk1"/>
                </a:solidFill>
                <a:latin typeface="DM Sans"/>
                <a:ea typeface="DM Sans"/>
                <a:cs typeface="DM Sans"/>
                <a:sym typeface="DM Sans"/>
              </a:rPr>
              <a:t> - La segunda práctica integradora está en la rama “parte-3”</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c2d556641e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1c2d556641e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c2d556641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1c2d556641e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4dcab220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4dcab220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c2d556641e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c2d556641e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c2d556641e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c2d556641e_0_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Profe, debe comentarle a sus estudiantes que este desafio es importante porque permite desarrollar soft skills tales como trabajo en equipo con otro desarrollador de manera mas ordenada</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Editar: cantidad de clases y si tiene clase 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4dcab2208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14dcab22084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c2d556641e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1c2d556641e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c2d556641e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g1c2d556641e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c2d556641e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1c2d556641e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c2d55664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1c2d556641e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Puedes forkear el proyecto Genérico en:  </a:t>
            </a:r>
            <a:r>
              <a:rPr lang="es-419" u="sng">
                <a:solidFill>
                  <a:schemeClr val="hlink"/>
                </a:solidFill>
                <a:latin typeface="DM Sans"/>
                <a:ea typeface="DM Sans"/>
                <a:cs typeface="DM Sans"/>
                <a:sym typeface="DM Sans"/>
                <a:hlinkClick r:id="rId3"/>
              </a:rPr>
              <a:t>https://github.</a:t>
            </a:r>
            <a:r>
              <a:rPr lang="es-419" u="sng">
                <a:solidFill>
                  <a:schemeClr val="hlink"/>
                </a:solidFill>
                <a:latin typeface="DM Sans"/>
                <a:ea typeface="DM Sans"/>
                <a:cs typeface="DM Sans"/>
                <a:sym typeface="DM Sans"/>
                <a:hlinkClick r:id="rId3"/>
              </a:rPr>
              <a:t>com</a:t>
            </a:r>
            <a:r>
              <a:rPr lang="es-419" u="sng">
                <a:solidFill>
                  <a:schemeClr val="hlink"/>
                </a:solidFill>
                <a:latin typeface="DM Sans"/>
                <a:ea typeface="DM Sans"/>
                <a:cs typeface="DM Sans"/>
                <a:sym typeface="DM Sans"/>
                <a:hlinkClick r:id="rId3"/>
              </a:rPr>
              <a:t>/CoderContenidos/PracticaIntegradoraCursoBackend</a:t>
            </a:r>
            <a:r>
              <a:rPr lang="es-419">
                <a:solidFill>
                  <a:schemeClr val="dk1"/>
                </a:solidFill>
                <a:latin typeface="DM Sans"/>
                <a:ea typeface="DM Sans"/>
                <a:cs typeface="DM Sans"/>
                <a:sym typeface="DM Sans"/>
              </a:rPr>
              <a:t> - La cuarta práctica integradora está en la rama “parte-4”</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c2d556641e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1c2d556641e_0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c2d556641e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9" name="Google Shape;589;g1c2d556641e_0_3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c2d556641e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c2d556641e_0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c2d556641e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1c2d556641e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c451a42b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1c451a42b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Editar: número de clases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c451a42b9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1c451a42b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NOTA IMPORTANTE: Profe, sabemos que muchos estudiantes no se llevan con el frontend, de manera que el desarrollo de las vistas para el flujo de compra dependerá del peso que hayas dado tú al desarrollo de vistas en el curso.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c451a42b9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1c451a42b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t>NOTA IMPORTANTE: Profe, sabemos que muchos estudiantes no se llevan con el frontend, de manera que el desarrollo de las vistas para el flujo de compra dependerá del peso que hayas dado tú al desarrollo de vistas en el curso.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c451a42b9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1c451a42b95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4dcab2208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14dcab220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4dcab22084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14dcab22084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55a4ff4588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55a4ff458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55a4ff4588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55a4ff4588_0_10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c2d556641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c2d556641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c2d55664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c2d55664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55a4ff4588_0_1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155a4ff4588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c2d556641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c2d556641e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a:stretch/>
        </p:blipFill>
        <p:spPr>
          <a:xfrm>
            <a:off x="7567925" y="4659625"/>
            <a:ext cx="1186526" cy="330675"/>
          </a:xfrm>
          <a:prstGeom prst="rect">
            <a:avLst/>
          </a:prstGeom>
          <a:noFill/>
          <a:ln>
            <a:noFill/>
          </a:ln>
        </p:spPr>
      </p:pic>
      <p:sp>
        <p:nvSpPr>
          <p:cNvPr id="48" name="Google Shape;48;p11"/>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11"/>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1pPr>
            <a:lvl2pPr marL="914400" marR="0" lvl="1"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2pPr>
            <a:lvl3pPr marL="1371600" marR="0" lvl="2"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3pPr>
            <a:lvl4pPr marL="1828800" marR="0" lvl="3"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4pPr>
            <a:lvl5pPr marL="2286000" marR="0" lvl="4"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5pPr>
            <a:lvl6pPr marL="2743200" marR="0" lvl="5"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6pPr>
            <a:lvl7pPr marL="3200400" marR="0" lvl="6"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7pPr>
            <a:lvl8pPr marL="3657600" marR="0" lvl="7"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8pPr>
            <a:lvl9pPr marL="4114800" marR="0" lvl="8" indent="-317500" algn="l" rtl="0">
              <a:lnSpc>
                <a:spcPct val="100000"/>
              </a:lnSpc>
              <a:spcBef>
                <a:spcPts val="1000"/>
              </a:spcBef>
              <a:spcAft>
                <a:spcPts val="100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50"/>
        <p:cNvGrpSpPr/>
        <p:nvPr/>
      </p:nvGrpSpPr>
      <p:grpSpPr>
        <a:xfrm>
          <a:off x="0" y="0"/>
          <a:ext cx="0" cy="0"/>
          <a:chOff x="0" y="0"/>
          <a:chExt cx="0" cy="0"/>
        </a:xfrm>
      </p:grpSpPr>
      <p:pic>
        <p:nvPicPr>
          <p:cNvPr id="51" name="Google Shape;51;p12"/>
          <p:cNvPicPr preferRelativeResize="0"/>
          <p:nvPr/>
        </p:nvPicPr>
        <p:blipFill rotWithShape="1">
          <a:blip r:embed="rId2">
            <a:alphaModFix/>
          </a:blip>
          <a:srcRect/>
          <a:stretch/>
        </p:blipFill>
        <p:spPr>
          <a:xfrm>
            <a:off x="7567925" y="4659625"/>
            <a:ext cx="1186526" cy="330675"/>
          </a:xfrm>
          <a:prstGeom prst="rect">
            <a:avLst/>
          </a:prstGeom>
          <a:noFill/>
          <a:ln>
            <a:noFill/>
          </a:ln>
        </p:spPr>
      </p:pic>
      <p:sp>
        <p:nvSpPr>
          <p:cNvPr id="52" name="Google Shape;52;p12"/>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2"/>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1pPr>
            <a:lvl2pPr marL="914400" marR="0" lvl="1"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2pPr>
            <a:lvl3pPr marL="1371600" marR="0" lvl="2"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3pPr>
            <a:lvl4pPr marL="1828800" marR="0" lvl="3"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4pPr>
            <a:lvl5pPr marL="2286000" marR="0" lvl="4"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5pPr>
            <a:lvl6pPr marL="2743200" marR="0" lvl="5"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6pPr>
            <a:lvl7pPr marL="3200400" marR="0" lvl="6"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7pPr>
            <a:lvl8pPr marL="3657600" marR="0" lvl="7" indent="-317500" algn="l" rtl="0">
              <a:lnSpc>
                <a:spcPct val="100000"/>
              </a:lnSpc>
              <a:spcBef>
                <a:spcPts val="1000"/>
              </a:spcBef>
              <a:spcAft>
                <a:spcPts val="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8pPr>
            <a:lvl9pPr marL="4114800" marR="0" lvl="8" indent="-317500" algn="l" rtl="0">
              <a:lnSpc>
                <a:spcPct val="100000"/>
              </a:lnSpc>
              <a:spcBef>
                <a:spcPts val="1000"/>
              </a:spcBef>
              <a:spcAft>
                <a:spcPts val="1000"/>
              </a:spcAft>
              <a:buClr>
                <a:srgbClr val="000000"/>
              </a:buClr>
              <a:buSzPts val="1400"/>
              <a:buFont typeface="Helvetica Neue Light"/>
              <a:buChar char="■"/>
              <a:defRPr sz="14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E0FF00"/>
              </a:buClr>
              <a:buSzPts val="4000"/>
              <a:buFont typeface="Anton"/>
              <a:buNone/>
              <a:defRPr sz="4000" b="0" i="0" u="none" strike="noStrike" cap="none">
                <a:solidFill>
                  <a:srgbClr val="E0FF00"/>
                </a:solidFill>
                <a:latin typeface="Anton"/>
                <a:ea typeface="Anton"/>
                <a:cs typeface="Anton"/>
                <a:sym typeface="Anton"/>
              </a:defRPr>
            </a:lvl1pPr>
            <a:lvl2pPr marR="0" lvl="1"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2pPr>
            <a:lvl3pPr marR="0" lvl="2"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3pPr>
            <a:lvl4pPr marR="0" lvl="3"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4pPr>
            <a:lvl5pPr marR="0" lvl="4"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5pPr>
            <a:lvl6pPr marR="0" lvl="5"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6pPr>
            <a:lvl7pPr marR="0" lvl="6"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7pPr>
            <a:lvl8pPr marR="0" lvl="7"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8pPr>
            <a:lvl9pPr marR="0" lvl="8"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s-419" sz="6000" b="0" i="0" u="none" strike="noStrike" cap="none">
                <a:solidFill>
                  <a:srgbClr val="E8E7E3"/>
                </a:solidFill>
                <a:latin typeface="Arial"/>
                <a:ea typeface="Arial"/>
                <a:cs typeface="Arial"/>
                <a:sym typeface="Arial"/>
              </a:rPr>
              <a:t>☕ </a:t>
            </a:r>
            <a:endParaRPr sz="6000" b="0" i="0" u="none" strike="noStrike" cap="none">
              <a:solidFill>
                <a:srgbClr val="E8E7E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s-419" sz="6000" b="0" i="1" u="none" strike="noStrike" cap="none">
                <a:solidFill>
                  <a:srgbClr val="E0FF00"/>
                </a:solidFill>
                <a:latin typeface="Anton"/>
                <a:ea typeface="Anton"/>
                <a:cs typeface="Anton"/>
                <a:sym typeface="Anton"/>
              </a:rPr>
              <a:t>BREAK</a:t>
            </a:r>
            <a:endParaRPr sz="6000" b="0" i="1" u="none" strike="noStrike" cap="none">
              <a:solidFill>
                <a:srgbClr val="E0FF00"/>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chemeClr val="lt1"/>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2100"/>
              <a:buFont typeface="Arial"/>
              <a:buNone/>
            </a:pPr>
            <a:r>
              <a:rPr lang="es-419" sz="2100" b="0" i="0" u="none" strike="noStrike" cap="none">
                <a:solidFill>
                  <a:schemeClr val="lt1"/>
                </a:solidFill>
                <a:latin typeface="Anton"/>
                <a:ea typeface="Anton"/>
                <a:cs typeface="Anton"/>
                <a:sym typeface="Anton"/>
              </a:rPr>
              <a:t>¡5/10 MINUTOS Y VOLVEMOS!</a:t>
            </a:r>
            <a:endParaRPr sz="2100" b="0" i="0" u="none" strike="noStrike" cap="none">
              <a:solidFill>
                <a:schemeClr val="lt1"/>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endParaRPr sz="4000" b="0" i="1" u="none" strike="noStrike" cap="none">
              <a:solidFill>
                <a:srgbClr val="E0FF00"/>
              </a:solidFill>
              <a:latin typeface="Anton"/>
              <a:ea typeface="Anton"/>
              <a:cs typeface="Anton"/>
              <a:sym typeface="Anto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5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59"/>
        <p:cNvGrpSpPr/>
        <p:nvPr/>
      </p:nvGrpSpPr>
      <p:grpSpPr>
        <a:xfrm>
          <a:off x="0" y="0"/>
          <a:ext cx="0" cy="0"/>
          <a:chOff x="0" y="0"/>
          <a:chExt cx="0" cy="0"/>
        </a:xfrm>
      </p:grpSpPr>
      <p:pic>
        <p:nvPicPr>
          <p:cNvPr id="60" name="Google Shape;60;p16"/>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 name="Google Shape;63;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 name="Google Shape;6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1" name="Google Shape;71;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2" name="Google Shape;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77"/>
        <p:cNvGrpSpPr/>
        <p:nvPr/>
      </p:nvGrpSpPr>
      <p:grpSpPr>
        <a:xfrm>
          <a:off x="0" y="0"/>
          <a:ext cx="0" cy="0"/>
          <a:chOff x="0" y="0"/>
          <a:chExt cx="0" cy="0"/>
        </a:xfrm>
      </p:grpSpPr>
      <p:sp>
        <p:nvSpPr>
          <p:cNvPr id="78" name="Google Shape;7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 name="Google Shape;8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 name="Google Shape;8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 name="Google Shape;91;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2" name="Google Shape;9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6" name="Google Shape;96;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97"/>
        <p:cNvGrpSpPr/>
        <p:nvPr/>
      </p:nvGrpSpPr>
      <p:grpSpPr>
        <a:xfrm>
          <a:off x="0" y="0"/>
          <a:ext cx="0" cy="0"/>
          <a:chOff x="0" y="0"/>
          <a:chExt cx="0" cy="0"/>
        </a:xfrm>
      </p:grpSpPr>
      <p:sp>
        <p:nvSpPr>
          <p:cNvPr id="98" name="Google Shape;98;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03" name="Google Shape;103;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4" name="Google Shape;10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05"/>
        <p:cNvGrpSpPr/>
        <p:nvPr/>
      </p:nvGrpSpPr>
      <p:grpSpPr>
        <a:xfrm>
          <a:off x="0" y="0"/>
          <a:ext cx="0" cy="0"/>
          <a:chOff x="0" y="0"/>
          <a:chExt cx="0" cy="0"/>
        </a:xfrm>
      </p:grpSpPr>
      <p:sp>
        <p:nvSpPr>
          <p:cNvPr id="106" name="Google Shape;106;p2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07" name="Google Shape;107;p2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09"/>
        <p:cNvGrpSpPr/>
        <p:nvPr/>
      </p:nvGrpSpPr>
      <p:grpSpPr>
        <a:xfrm>
          <a:off x="0" y="0"/>
          <a:ext cx="0" cy="0"/>
          <a:chOff x="0" y="0"/>
          <a:chExt cx="0" cy="0"/>
        </a:xfrm>
      </p:grpSpPr>
      <p:sp>
        <p:nvSpPr>
          <p:cNvPr id="110" name="Google Shape;110;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11" name="Google Shape;111;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2" name="Google Shape;11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13"/>
        <p:cNvGrpSpPr/>
        <p:nvPr/>
      </p:nvGrpSpPr>
      <p:grpSpPr>
        <a:xfrm>
          <a:off x="0" y="0"/>
          <a:ext cx="0" cy="0"/>
          <a:chOff x="0" y="0"/>
          <a:chExt cx="0" cy="0"/>
        </a:xfrm>
      </p:grpSpPr>
      <p:sp>
        <p:nvSpPr>
          <p:cNvPr id="114" name="Google Shape;114;p3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15" name="Google Shape;115;p3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6" name="Google Shape;11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10"/>
        <p:cNvGrpSpPr/>
        <p:nvPr/>
      </p:nvGrpSpPr>
      <p:grpSpPr>
        <a:xfrm>
          <a:off x="0" y="0"/>
          <a:ext cx="0" cy="0"/>
          <a:chOff x="0" y="0"/>
          <a:chExt cx="0" cy="0"/>
        </a:xfrm>
      </p:grpSpPr>
      <p:pic>
        <p:nvPicPr>
          <p:cNvPr id="11" name="Google Shape;11;p4"/>
          <p:cNvPicPr preferRelativeResize="0"/>
          <p:nvPr/>
        </p:nvPicPr>
        <p:blipFill rotWithShape="1">
          <a:blip r:embed="rId2">
            <a:alphaModFix/>
          </a:blip>
          <a:srcRect/>
          <a:stretch/>
        </p:blipFill>
        <p:spPr>
          <a:xfrm>
            <a:off x="2313687" y="1942375"/>
            <a:ext cx="4516625" cy="12587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17"/>
        <p:cNvGrpSpPr/>
        <p:nvPr/>
      </p:nvGrpSpPr>
      <p:grpSpPr>
        <a:xfrm>
          <a:off x="0" y="0"/>
          <a:ext cx="0" cy="0"/>
          <a:chOff x="0" y="0"/>
          <a:chExt cx="0" cy="0"/>
        </a:xfrm>
      </p:grpSpPr>
      <p:sp>
        <p:nvSpPr>
          <p:cNvPr id="118" name="Google Shape;11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Google Shape;119;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0" name="Google Shape;12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21"/>
        <p:cNvGrpSpPr/>
        <p:nvPr/>
      </p:nvGrpSpPr>
      <p:grpSpPr>
        <a:xfrm>
          <a:off x="0" y="0"/>
          <a:ext cx="0" cy="0"/>
          <a:chOff x="0" y="0"/>
          <a:chExt cx="0" cy="0"/>
        </a:xfrm>
      </p:grpSpPr>
      <p:sp>
        <p:nvSpPr>
          <p:cNvPr id="122" name="Google Shape;122;p3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9pPr>
          </a:lstStyle>
          <a:p>
            <a:endParaRPr/>
          </a:p>
        </p:txBody>
      </p:sp>
      <p:sp>
        <p:nvSpPr>
          <p:cNvPr id="123" name="Google Shape;123;p3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4" name="Google Shape;124;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25"/>
        <p:cNvGrpSpPr/>
        <p:nvPr/>
      </p:nvGrpSpPr>
      <p:grpSpPr>
        <a:xfrm>
          <a:off x="0" y="0"/>
          <a:ext cx="0" cy="0"/>
          <a:chOff x="0" y="0"/>
          <a:chExt cx="0" cy="0"/>
        </a:xfrm>
      </p:grpSpPr>
      <p:sp>
        <p:nvSpPr>
          <p:cNvPr id="126" name="Google Shape;126;p3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5200"/>
              <a:buFont typeface="Arial"/>
              <a:buChar char="■"/>
              <a:defRPr sz="5200" b="0" i="0" u="none" strike="noStrike" cap="none">
                <a:solidFill>
                  <a:srgbClr val="000000"/>
                </a:solidFill>
                <a:latin typeface="Arial"/>
                <a:ea typeface="Arial"/>
                <a:cs typeface="Arial"/>
                <a:sym typeface="Arial"/>
              </a:defRPr>
            </a:lvl9pPr>
          </a:lstStyle>
          <a:p>
            <a:endParaRPr/>
          </a:p>
        </p:txBody>
      </p:sp>
      <p:sp>
        <p:nvSpPr>
          <p:cNvPr id="127" name="Google Shape;127;p3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28" name="Google Shape;128;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29"/>
        <p:cNvGrpSpPr/>
        <p:nvPr/>
      </p:nvGrpSpPr>
      <p:grpSpPr>
        <a:xfrm>
          <a:off x="0" y="0"/>
          <a:ext cx="0" cy="0"/>
          <a:chOff x="0" y="0"/>
          <a:chExt cx="0" cy="0"/>
        </a:xfrm>
      </p:grpSpPr>
      <p:sp>
        <p:nvSpPr>
          <p:cNvPr id="130" name="Google Shape;130;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1" name="Google Shape;131;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2" name="Google Shape;13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33"/>
        <p:cNvGrpSpPr/>
        <p:nvPr/>
      </p:nvGrpSpPr>
      <p:grpSpPr>
        <a:xfrm>
          <a:off x="0" y="0"/>
          <a:ext cx="0" cy="0"/>
          <a:chOff x="0" y="0"/>
          <a:chExt cx="0" cy="0"/>
        </a:xfrm>
      </p:grpSpPr>
      <p:sp>
        <p:nvSpPr>
          <p:cNvPr id="134" name="Google Shape;13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6" name="Google Shape;13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7"/>
        <p:cNvGrpSpPr/>
        <p:nvPr/>
      </p:nvGrpSpPr>
      <p:grpSpPr>
        <a:xfrm>
          <a:off x="0" y="0"/>
          <a:ext cx="0" cy="0"/>
          <a:chOff x="0" y="0"/>
          <a:chExt cx="0" cy="0"/>
        </a:xfrm>
      </p:grpSpPr>
      <p:pic>
        <p:nvPicPr>
          <p:cNvPr id="138" name="Google Shape;138;p36"/>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39"/>
        <p:cNvGrpSpPr/>
        <p:nvPr/>
      </p:nvGrpSpPr>
      <p:grpSpPr>
        <a:xfrm>
          <a:off x="0" y="0"/>
          <a:ext cx="0" cy="0"/>
          <a:chOff x="0" y="0"/>
          <a:chExt cx="0" cy="0"/>
        </a:xfrm>
      </p:grpSpPr>
      <p:pic>
        <p:nvPicPr>
          <p:cNvPr id="140" name="Google Shape;140;p37"/>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3" name="Google Shape;143;p38"/>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39"/>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 name="Google Shape;148;p40"/>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41"/>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42"/>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54"/>
        <p:cNvGrpSpPr/>
        <p:nvPr/>
      </p:nvGrpSpPr>
      <p:grpSpPr>
        <a:xfrm>
          <a:off x="0" y="0"/>
          <a:ext cx="0" cy="0"/>
          <a:chOff x="0" y="0"/>
          <a:chExt cx="0" cy="0"/>
        </a:xfrm>
      </p:grpSpPr>
      <p:pic>
        <p:nvPicPr>
          <p:cNvPr id="155" name="Google Shape;155;p43"/>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44"/>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 name="Google Shape;160;p45"/>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46"/>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163"/>
        <p:cNvGrpSpPr/>
        <p:nvPr/>
      </p:nvGrpSpPr>
      <p:grpSpPr>
        <a:xfrm>
          <a:off x="0" y="0"/>
          <a:ext cx="0" cy="0"/>
          <a:chOff x="0" y="0"/>
          <a:chExt cx="0" cy="0"/>
        </a:xfrm>
      </p:grpSpPr>
      <p:pic>
        <p:nvPicPr>
          <p:cNvPr id="164" name="Google Shape;164;p47"/>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165"/>
        <p:cNvGrpSpPr/>
        <p:nvPr/>
      </p:nvGrpSpPr>
      <p:grpSpPr>
        <a:xfrm>
          <a:off x="0" y="0"/>
          <a:ext cx="0" cy="0"/>
          <a:chOff x="0" y="0"/>
          <a:chExt cx="0" cy="0"/>
        </a:xfrm>
      </p:grpSpPr>
      <p:pic>
        <p:nvPicPr>
          <p:cNvPr id="166" name="Google Shape;166;p48"/>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167"/>
        <p:cNvGrpSpPr/>
        <p:nvPr/>
      </p:nvGrpSpPr>
      <p:grpSpPr>
        <a:xfrm>
          <a:off x="0" y="0"/>
          <a:ext cx="0" cy="0"/>
          <a:chOff x="0" y="0"/>
          <a:chExt cx="0" cy="0"/>
        </a:xfrm>
      </p:grpSpPr>
      <p:pic>
        <p:nvPicPr>
          <p:cNvPr id="168" name="Google Shape;168;p49"/>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169"/>
        <p:cNvGrpSpPr/>
        <p:nvPr/>
      </p:nvGrpSpPr>
      <p:grpSpPr>
        <a:xfrm>
          <a:off x="0" y="0"/>
          <a:ext cx="0" cy="0"/>
          <a:chOff x="0" y="0"/>
          <a:chExt cx="0" cy="0"/>
        </a:xfrm>
      </p:grpSpPr>
      <p:pic>
        <p:nvPicPr>
          <p:cNvPr id="170" name="Google Shape;170;p50"/>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14"/>
        <p:cNvGrpSpPr/>
        <p:nvPr/>
      </p:nvGrpSpPr>
      <p:grpSpPr>
        <a:xfrm>
          <a:off x="0" y="0"/>
          <a:ext cx="0" cy="0"/>
          <a:chOff x="0" y="0"/>
          <a:chExt cx="0" cy="0"/>
        </a:xfrm>
      </p:grpSpPr>
      <p:sp>
        <p:nvSpPr>
          <p:cNvPr id="15" name="Google Shape;15;p6"/>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 name="Google Shape;16;p6"/>
          <p:cNvPicPr preferRelativeResize="0"/>
          <p:nvPr/>
        </p:nvPicPr>
        <p:blipFill rotWithShape="1">
          <a:blip r:embed="rId2">
            <a:alphaModFix/>
          </a:blip>
          <a:srcRect/>
          <a:stretch/>
        </p:blipFill>
        <p:spPr>
          <a:xfrm>
            <a:off x="7567925" y="4659625"/>
            <a:ext cx="1186526" cy="330675"/>
          </a:xfrm>
          <a:prstGeom prst="rect">
            <a:avLst/>
          </a:prstGeom>
          <a:noFill/>
          <a:ln>
            <a:noFill/>
          </a:ln>
        </p:spPr>
      </p:pic>
      <p:sp>
        <p:nvSpPr>
          <p:cNvPr id="17" name="Google Shape;17;p6"/>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 name="Google Shape;18;p6"/>
          <p:cNvCxnSpPr/>
          <p:nvPr/>
        </p:nvCxnSpPr>
        <p:spPr>
          <a:xfrm>
            <a:off x="376110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19" name="Google Shape;19;p6"/>
          <p:cNvCxnSpPr/>
          <p:nvPr/>
        </p:nvCxnSpPr>
        <p:spPr>
          <a:xfrm>
            <a:off x="376110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20" name="Google Shape;20;p6"/>
          <p:cNvCxnSpPr/>
          <p:nvPr/>
        </p:nvCxnSpPr>
        <p:spPr>
          <a:xfrm>
            <a:off x="376110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21" name="Google Shape;21;p6"/>
          <p:cNvCxnSpPr/>
          <p:nvPr/>
        </p:nvCxnSpPr>
        <p:spPr>
          <a:xfrm>
            <a:off x="3761100" y="3380081"/>
            <a:ext cx="1854900" cy="0"/>
          </a:xfrm>
          <a:prstGeom prst="straightConnector1">
            <a:avLst/>
          </a:prstGeom>
          <a:noFill/>
          <a:ln w="9525" cap="flat" cmpd="sng">
            <a:solidFill>
              <a:srgbClr val="EFEFEF"/>
            </a:solidFill>
            <a:prstDash val="solid"/>
            <a:round/>
            <a:headEnd type="none" w="sm" len="sm"/>
            <a:tailEnd type="none" w="sm" len="sm"/>
          </a:ln>
        </p:spPr>
      </p:cxnSp>
      <p:pic>
        <p:nvPicPr>
          <p:cNvPr id="22" name="Google Shape;22;p6"/>
          <p:cNvPicPr preferRelativeResize="0"/>
          <p:nvPr/>
        </p:nvPicPr>
        <p:blipFill rotWithShape="1">
          <a:blip r:embed="rId3">
            <a:alphaModFix/>
          </a:blip>
          <a:srcRect/>
          <a:stretch/>
        </p:blipFill>
        <p:spPr>
          <a:xfrm>
            <a:off x="5276200" y="1391289"/>
            <a:ext cx="196500" cy="196500"/>
          </a:xfrm>
          <a:prstGeom prst="rect">
            <a:avLst/>
          </a:prstGeom>
          <a:noFill/>
          <a:ln>
            <a:noFill/>
          </a:ln>
        </p:spPr>
      </p:pic>
      <p:sp>
        <p:nvSpPr>
          <p:cNvPr id="23" name="Google Shape;23;p6"/>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5" name="Google Shape;25;p6"/>
          <p:cNvCxnSpPr/>
          <p:nvPr/>
        </p:nvCxnSpPr>
        <p:spPr>
          <a:xfrm>
            <a:off x="137760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26" name="Google Shape;26;p6"/>
          <p:cNvCxnSpPr/>
          <p:nvPr/>
        </p:nvCxnSpPr>
        <p:spPr>
          <a:xfrm>
            <a:off x="137760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27" name="Google Shape;27;p6"/>
          <p:cNvCxnSpPr/>
          <p:nvPr/>
        </p:nvCxnSpPr>
        <p:spPr>
          <a:xfrm>
            <a:off x="137760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28" name="Google Shape;28;p6"/>
          <p:cNvCxnSpPr/>
          <p:nvPr/>
        </p:nvCxnSpPr>
        <p:spPr>
          <a:xfrm>
            <a:off x="1377600" y="3380081"/>
            <a:ext cx="1854900" cy="0"/>
          </a:xfrm>
          <a:prstGeom prst="straightConnector1">
            <a:avLst/>
          </a:prstGeom>
          <a:noFill/>
          <a:ln w="9525" cap="flat" cmpd="sng">
            <a:solidFill>
              <a:srgbClr val="EFEFEF"/>
            </a:solidFill>
            <a:prstDash val="solid"/>
            <a:round/>
            <a:headEnd type="none" w="sm" len="sm"/>
            <a:tailEnd type="none" w="sm" len="sm"/>
          </a:ln>
        </p:spPr>
      </p:cxnSp>
      <p:pic>
        <p:nvPicPr>
          <p:cNvPr id="29" name="Google Shape;29;p6"/>
          <p:cNvPicPr preferRelativeResize="0"/>
          <p:nvPr/>
        </p:nvPicPr>
        <p:blipFill rotWithShape="1">
          <a:blip r:embed="rId3">
            <a:alphaModFix/>
          </a:blip>
          <a:srcRect/>
          <a:stretch/>
        </p:blipFill>
        <p:spPr>
          <a:xfrm>
            <a:off x="2966250" y="1391289"/>
            <a:ext cx="196500" cy="196500"/>
          </a:xfrm>
          <a:prstGeom prst="rect">
            <a:avLst/>
          </a:prstGeom>
          <a:noFill/>
          <a:ln>
            <a:noFill/>
          </a:ln>
        </p:spPr>
      </p:pic>
      <p:sp>
        <p:nvSpPr>
          <p:cNvPr id="30" name="Google Shape;30;p6"/>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 name="Google Shape;32;p6"/>
          <p:cNvCxnSpPr/>
          <p:nvPr/>
        </p:nvCxnSpPr>
        <p:spPr>
          <a:xfrm>
            <a:off x="6144600" y="2446275"/>
            <a:ext cx="1854900" cy="0"/>
          </a:xfrm>
          <a:prstGeom prst="straightConnector1">
            <a:avLst/>
          </a:prstGeom>
          <a:noFill/>
          <a:ln w="9525" cap="flat" cmpd="sng">
            <a:solidFill>
              <a:srgbClr val="EFEFEF"/>
            </a:solidFill>
            <a:prstDash val="solid"/>
            <a:round/>
            <a:headEnd type="none" w="sm" len="sm"/>
            <a:tailEnd type="none" w="sm" len="sm"/>
          </a:ln>
        </p:spPr>
      </p:cxnSp>
      <p:cxnSp>
        <p:nvCxnSpPr>
          <p:cNvPr id="33" name="Google Shape;33;p6"/>
          <p:cNvCxnSpPr/>
          <p:nvPr/>
        </p:nvCxnSpPr>
        <p:spPr>
          <a:xfrm>
            <a:off x="6144600" y="2928356"/>
            <a:ext cx="1854900" cy="0"/>
          </a:xfrm>
          <a:prstGeom prst="straightConnector1">
            <a:avLst/>
          </a:prstGeom>
          <a:noFill/>
          <a:ln w="9525" cap="flat" cmpd="sng">
            <a:solidFill>
              <a:srgbClr val="EFEFEF"/>
            </a:solidFill>
            <a:prstDash val="solid"/>
            <a:round/>
            <a:headEnd type="none" w="sm" len="sm"/>
            <a:tailEnd type="none" w="sm" len="sm"/>
          </a:ln>
        </p:spPr>
      </p:cxnSp>
      <p:cxnSp>
        <p:nvCxnSpPr>
          <p:cNvPr id="34" name="Google Shape;34;p6"/>
          <p:cNvCxnSpPr/>
          <p:nvPr/>
        </p:nvCxnSpPr>
        <p:spPr>
          <a:xfrm>
            <a:off x="6144600" y="3843832"/>
            <a:ext cx="1854900" cy="0"/>
          </a:xfrm>
          <a:prstGeom prst="straightConnector1">
            <a:avLst/>
          </a:prstGeom>
          <a:noFill/>
          <a:ln w="9525" cap="flat" cmpd="sng">
            <a:solidFill>
              <a:srgbClr val="EFEFEF"/>
            </a:solidFill>
            <a:prstDash val="solid"/>
            <a:round/>
            <a:headEnd type="none" w="sm" len="sm"/>
            <a:tailEnd type="none" w="sm" len="sm"/>
          </a:ln>
        </p:spPr>
      </p:cxnSp>
      <p:cxnSp>
        <p:nvCxnSpPr>
          <p:cNvPr id="35" name="Google Shape;35;p6"/>
          <p:cNvCxnSpPr/>
          <p:nvPr/>
        </p:nvCxnSpPr>
        <p:spPr>
          <a:xfrm>
            <a:off x="6144600" y="3380081"/>
            <a:ext cx="1854900" cy="0"/>
          </a:xfrm>
          <a:prstGeom prst="straightConnector1">
            <a:avLst/>
          </a:prstGeom>
          <a:noFill/>
          <a:ln w="9525" cap="flat" cmpd="sng">
            <a:solidFill>
              <a:srgbClr val="EFEFEF"/>
            </a:solidFill>
            <a:prstDash val="solid"/>
            <a:round/>
            <a:headEnd type="none" w="sm" len="sm"/>
            <a:tailEnd type="none" w="sm" len="sm"/>
          </a:ln>
        </p:spPr>
      </p:cxnSp>
      <p:pic>
        <p:nvPicPr>
          <p:cNvPr id="36" name="Google Shape;36;p6"/>
          <p:cNvPicPr preferRelativeResize="0"/>
          <p:nvPr/>
        </p:nvPicPr>
        <p:blipFill rotWithShape="1">
          <a:blip r:embed="rId3">
            <a:alphaModFix/>
          </a:blip>
          <a:srcRect/>
          <a:stretch/>
        </p:blipFill>
        <p:spPr>
          <a:xfrm>
            <a:off x="7733250" y="1391289"/>
            <a:ext cx="196500" cy="196500"/>
          </a:xfrm>
          <a:prstGeom prst="rect">
            <a:avLst/>
          </a:prstGeom>
          <a:noFill/>
          <a:ln>
            <a:noFill/>
          </a:ln>
        </p:spPr>
      </p:pic>
      <p:sp>
        <p:nvSpPr>
          <p:cNvPr id="37" name="Google Shape;37;p6"/>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419" sz="3600" b="0" i="1" u="none" strike="noStrike" cap="none">
                <a:solidFill>
                  <a:srgbClr val="121212"/>
                </a:solidFill>
                <a:latin typeface="Anton"/>
                <a:ea typeface="Anton"/>
                <a:cs typeface="Anton"/>
                <a:sym typeface="Anton"/>
              </a:rPr>
              <a:t>CRONOGRAMA DEL CURSO</a:t>
            </a:r>
            <a:endParaRPr sz="3600" b="0" i="1" u="none" strike="noStrike" cap="none">
              <a:solidFill>
                <a:srgbClr val="121212"/>
              </a:solidFill>
              <a:latin typeface="Anton"/>
              <a:ea typeface="Anton"/>
              <a:cs typeface="Anton"/>
              <a:sym typeface="Anton"/>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3" name="Google Shape;173;p51"/>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p52"/>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80"/>
        <p:cNvGrpSpPr/>
        <p:nvPr/>
      </p:nvGrpSpPr>
      <p:grpSpPr>
        <a:xfrm>
          <a:off x="0" y="0"/>
          <a:ext cx="0" cy="0"/>
          <a:chOff x="0" y="0"/>
          <a:chExt cx="0" cy="0"/>
        </a:xfrm>
      </p:grpSpPr>
      <p:pic>
        <p:nvPicPr>
          <p:cNvPr id="181" name="Google Shape;181;p5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E0FF00"/>
              </a:buClr>
              <a:buSzPts val="4000"/>
              <a:buFont typeface="Anton"/>
              <a:buNone/>
              <a:defRPr sz="4000" b="0" i="0" u="none" strike="noStrike" cap="none">
                <a:solidFill>
                  <a:srgbClr val="E0FF00"/>
                </a:solidFill>
                <a:latin typeface="Anton"/>
                <a:ea typeface="Anton"/>
                <a:cs typeface="Anton"/>
                <a:sym typeface="Anton"/>
              </a:defRPr>
            </a:lvl1pPr>
            <a:lvl2pPr marR="0" lvl="1"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2pPr>
            <a:lvl3pPr marR="0" lvl="2"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3pPr>
            <a:lvl4pPr marR="0" lvl="3"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4pPr>
            <a:lvl5pPr marR="0" lvl="4"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5pPr>
            <a:lvl6pPr marR="0" lvl="5"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6pPr>
            <a:lvl7pPr marR="0" lvl="6"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7pPr>
            <a:lvl8pPr marR="0" lvl="7"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8pPr>
            <a:lvl9pPr marR="0" lvl="8"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co 1 1">
  <p:cSld name="TITLE_3">
    <p:spTree>
      <p:nvGrpSpPr>
        <p:cNvPr id="1" name="Shape 207"/>
        <p:cNvGrpSpPr/>
        <p:nvPr/>
      </p:nvGrpSpPr>
      <p:grpSpPr>
        <a:xfrm>
          <a:off x="0" y="0"/>
          <a:ext cx="0" cy="0"/>
          <a:chOff x="0" y="0"/>
          <a:chExt cx="0" cy="0"/>
        </a:xfrm>
      </p:grpSpPr>
      <p:sp>
        <p:nvSpPr>
          <p:cNvPr id="208" name="Google Shape;208;p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09" name="Google Shape;209;p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10" name="Google Shape;210;p6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AND_BODY_8">
  <p:cSld name="TITLE_AND_BODY_8">
    <p:spTree>
      <p:nvGrpSpPr>
        <p:cNvPr id="1" name="Shape 211"/>
        <p:cNvGrpSpPr/>
        <p:nvPr/>
      </p:nvGrpSpPr>
      <p:grpSpPr>
        <a:xfrm>
          <a:off x="0" y="0"/>
          <a:ext cx="0" cy="0"/>
          <a:chOff x="0" y="0"/>
          <a:chExt cx="0" cy="0"/>
        </a:xfrm>
      </p:grpSpPr>
      <p:sp>
        <p:nvSpPr>
          <p:cNvPr id="212" name="Google Shape;212;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4" name="Google Shape;21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215"/>
        <p:cNvGrpSpPr/>
        <p:nvPr/>
      </p:nvGrpSpPr>
      <p:grpSpPr>
        <a:xfrm>
          <a:off x="0" y="0"/>
          <a:ext cx="0" cy="0"/>
          <a:chOff x="0" y="0"/>
          <a:chExt cx="0" cy="0"/>
        </a:xfrm>
      </p:grpSpPr>
      <p:sp>
        <p:nvSpPr>
          <p:cNvPr id="216" name="Google Shape;21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E0FF00"/>
              </a:buClr>
              <a:buSzPts val="4000"/>
              <a:buFont typeface="Anton"/>
              <a:buNone/>
              <a:defRPr sz="4000" b="0" i="0" u="none" strike="noStrike" cap="none">
                <a:solidFill>
                  <a:srgbClr val="E0FF00"/>
                </a:solidFill>
                <a:latin typeface="Anton"/>
                <a:ea typeface="Anton"/>
                <a:cs typeface="Anton"/>
                <a:sym typeface="Anton"/>
              </a:defRPr>
            </a:lvl1pPr>
            <a:lvl2pPr marR="0" lvl="1"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2pPr>
            <a:lvl3pPr marR="0" lvl="2"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3pPr>
            <a:lvl4pPr marR="0" lvl="3"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4pPr>
            <a:lvl5pPr marR="0" lvl="4"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5pPr>
            <a:lvl6pPr marR="0" lvl="5"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6pPr>
            <a:lvl7pPr marR="0" lvl="6"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7pPr>
            <a:lvl8pPr marR="0" lvl="7"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8pPr>
            <a:lvl9pPr marR="0" lvl="8" algn="l" rtl="0">
              <a:lnSpc>
                <a:spcPct val="100000"/>
              </a:lnSpc>
              <a:spcBef>
                <a:spcPts val="0"/>
              </a:spcBef>
              <a:spcAft>
                <a:spcPts val="0"/>
              </a:spcAft>
              <a:buClr>
                <a:srgbClr val="E0FF00"/>
              </a:buClr>
              <a:buSzPts val="1400"/>
              <a:buFont typeface="Arial"/>
              <a:buNone/>
              <a:defRPr sz="1400" b="0" i="0" u="none" strike="noStrike" cap="none">
                <a:solidFill>
                  <a:srgbClr val="E0FF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4000"/>
              <a:buFont typeface="Anton"/>
              <a:buNone/>
              <a:defRPr sz="4000" b="0" i="0" u="none" strike="noStrike" cap="none">
                <a:solidFill>
                  <a:srgbClr val="000000"/>
                </a:solidFill>
                <a:latin typeface="Anton"/>
                <a:ea typeface="Anton"/>
                <a:cs typeface="Anton"/>
                <a:sym typeface="Anto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hyperlink" Target="https://docs.google.com/document/d/1t--s1L7rv9cg5GENOveul9sHM6LcSclkIC1UWYU3TKs/edit"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5.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5.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55.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69"/>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Programación Backend</a:t>
            </a:r>
            <a:endParaRPr sz="4000" b="1" i="0" u="none" strike="noStrike" cap="none">
              <a:solidFill>
                <a:srgbClr val="EAFF6A"/>
              </a:solidFill>
              <a:latin typeface="DM Sans"/>
              <a:ea typeface="DM Sans"/>
              <a:cs typeface="DM Sans"/>
              <a:sym typeface="DM Sans"/>
            </a:endParaRPr>
          </a:p>
        </p:txBody>
      </p:sp>
      <p:sp>
        <p:nvSpPr>
          <p:cNvPr id="224" name="Google Shape;224;p69"/>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0" i="0" u="none" strike="noStrike" cap="none">
                <a:solidFill>
                  <a:schemeClr val="lt1"/>
                </a:solidFill>
                <a:latin typeface="DM Sans"/>
                <a:ea typeface="DM Sans"/>
                <a:cs typeface="DM Sans"/>
                <a:sym typeface="DM Sans"/>
              </a:rPr>
              <a:t>MANUAL DE DESAFÍOS - </a:t>
            </a:r>
            <a:r>
              <a:rPr lang="es-419" sz="1800">
                <a:solidFill>
                  <a:schemeClr val="lt1"/>
                </a:solidFill>
                <a:latin typeface="DM Sans"/>
                <a:ea typeface="DM Sans"/>
                <a:cs typeface="DM Sans"/>
                <a:sym typeface="DM Sans"/>
              </a:rPr>
              <a:t>Módulo III</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8"/>
          <p:cNvSpPr txBox="1"/>
          <p:nvPr/>
        </p:nvSpPr>
        <p:spPr>
          <a:xfrm>
            <a:off x="378200" y="745300"/>
            <a:ext cx="3948600" cy="9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419" sz="4000" b="1">
                <a:latin typeface="DM Sans"/>
                <a:ea typeface="DM Sans"/>
                <a:cs typeface="DM Sans"/>
                <a:sym typeface="DM Sans"/>
              </a:rPr>
              <a:t>Recordemos…</a:t>
            </a:r>
            <a:endParaRPr sz="4000" b="1">
              <a:latin typeface="DM Sans"/>
              <a:ea typeface="DM Sans"/>
              <a:cs typeface="DM Sans"/>
              <a:sym typeface="DM Sans"/>
            </a:endParaRPr>
          </a:p>
        </p:txBody>
      </p:sp>
      <p:sp>
        <p:nvSpPr>
          <p:cNvPr id="437" name="Google Shape;437;p78"/>
          <p:cNvSpPr txBox="1"/>
          <p:nvPr/>
        </p:nvSpPr>
        <p:spPr>
          <a:xfrm>
            <a:off x="406125" y="2701350"/>
            <a:ext cx="2392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Basado en el entregable de la clase 32</a:t>
            </a:r>
            <a:endParaRPr b="1">
              <a:latin typeface="DM Sans"/>
              <a:ea typeface="DM Sans"/>
              <a:cs typeface="DM Sans"/>
              <a:sym typeface="DM Sans"/>
            </a:endParaRPr>
          </a:p>
        </p:txBody>
      </p:sp>
      <p:pic>
        <p:nvPicPr>
          <p:cNvPr id="438" name="Google Shape;438;p78"/>
          <p:cNvPicPr preferRelativeResize="0"/>
          <p:nvPr/>
        </p:nvPicPr>
        <p:blipFill>
          <a:blip r:embed="rId3">
            <a:alphaModFix/>
          </a:blip>
          <a:stretch>
            <a:fillRect/>
          </a:stretch>
        </p:blipFill>
        <p:spPr>
          <a:xfrm>
            <a:off x="6331250" y="1273263"/>
            <a:ext cx="1964050" cy="2817375"/>
          </a:xfrm>
          <a:prstGeom prst="rect">
            <a:avLst/>
          </a:prstGeom>
          <a:noFill/>
          <a:ln>
            <a:noFill/>
          </a:ln>
        </p:spPr>
      </p:pic>
      <p:sp>
        <p:nvSpPr>
          <p:cNvPr id="439" name="Google Shape;439;p78"/>
          <p:cNvSpPr txBox="1"/>
          <p:nvPr/>
        </p:nvSpPr>
        <p:spPr>
          <a:xfrm>
            <a:off x="3261250" y="2291750"/>
            <a:ext cx="294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00">
                <a:latin typeface="DM Sans"/>
                <a:ea typeface="DM Sans"/>
                <a:cs typeface="DM Sans"/>
                <a:sym typeface="DM Sans"/>
              </a:rPr>
              <a:t>Realizamos un servicio de mocking </a:t>
            </a:r>
            <a:endParaRPr sz="1300">
              <a:latin typeface="DM Sans"/>
              <a:ea typeface="DM Sans"/>
              <a:cs typeface="DM Sans"/>
              <a:sym typeface="DM Sans"/>
            </a:endParaRPr>
          </a:p>
        </p:txBody>
      </p:sp>
      <p:sp>
        <p:nvSpPr>
          <p:cNvPr id="440" name="Google Shape;440;p78"/>
          <p:cNvSpPr txBox="1"/>
          <p:nvPr/>
        </p:nvSpPr>
        <p:spPr>
          <a:xfrm>
            <a:off x="3261250" y="3238350"/>
            <a:ext cx="2940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00">
                <a:latin typeface="DM Sans"/>
                <a:ea typeface="DM Sans"/>
                <a:cs typeface="DM Sans"/>
                <a:sym typeface="DM Sans"/>
              </a:rPr>
              <a:t>Realizamos además las primeras modificaciones de modificación de nuestros servidor. </a:t>
            </a:r>
            <a:endParaRPr sz="1300">
              <a:latin typeface="DM Sans"/>
              <a:ea typeface="DM Sans"/>
              <a:cs typeface="DM Sans"/>
              <a:sym typeface="DM Sans"/>
            </a:endParaRPr>
          </a:p>
        </p:txBody>
      </p:sp>
      <p:cxnSp>
        <p:nvCxnSpPr>
          <p:cNvPr id="441" name="Google Shape;441;p78"/>
          <p:cNvCxnSpPr>
            <a:stCxn id="437" idx="3"/>
            <a:endCxn id="439" idx="1"/>
          </p:cNvCxnSpPr>
          <p:nvPr/>
        </p:nvCxnSpPr>
        <p:spPr>
          <a:xfrm rot="10800000" flipH="1">
            <a:off x="2798625" y="2484150"/>
            <a:ext cx="462600" cy="525000"/>
          </a:xfrm>
          <a:prstGeom prst="straightConnector1">
            <a:avLst/>
          </a:prstGeom>
          <a:noFill/>
          <a:ln w="9525" cap="flat" cmpd="sng">
            <a:solidFill>
              <a:srgbClr val="83AEFB"/>
            </a:solidFill>
            <a:prstDash val="solid"/>
            <a:round/>
            <a:headEnd type="none" w="med" len="med"/>
            <a:tailEnd type="triangle" w="med" len="med"/>
          </a:ln>
        </p:spPr>
      </p:cxnSp>
      <p:cxnSp>
        <p:nvCxnSpPr>
          <p:cNvPr id="442" name="Google Shape;442;p78"/>
          <p:cNvCxnSpPr>
            <a:stCxn id="437" idx="3"/>
            <a:endCxn id="440" idx="1"/>
          </p:cNvCxnSpPr>
          <p:nvPr/>
        </p:nvCxnSpPr>
        <p:spPr>
          <a:xfrm>
            <a:off x="2798625" y="3009150"/>
            <a:ext cx="462600" cy="621900"/>
          </a:xfrm>
          <a:prstGeom prst="straightConnector1">
            <a:avLst/>
          </a:prstGeom>
          <a:noFill/>
          <a:ln w="9525" cap="flat" cmpd="sng">
            <a:solidFill>
              <a:srgbClr val="83AEFB"/>
            </a:solidFill>
            <a:prstDash val="solid"/>
            <a:round/>
            <a:headEnd type="none" w="med" len="med"/>
            <a:tailEnd type="triangle" w="med" len="med"/>
          </a:ln>
        </p:spPr>
      </p:cxnSp>
      <p:sp>
        <p:nvSpPr>
          <p:cNvPr id="443" name="Google Shape;443;p78"/>
          <p:cNvSpPr txBox="1"/>
          <p:nvPr/>
        </p:nvSpPr>
        <p:spPr>
          <a:xfrm>
            <a:off x="406125" y="4283900"/>
            <a:ext cx="5863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419" sz="1300" b="1">
                <a:latin typeface="DM Sans"/>
                <a:ea typeface="DM Sans"/>
                <a:cs typeface="DM Sans"/>
                <a:sym typeface="DM Sans"/>
              </a:rPr>
              <a:t>Ahora…</a:t>
            </a:r>
            <a:r>
              <a:rPr lang="es-419" sz="1300">
                <a:latin typeface="DM Sans"/>
                <a:ea typeface="DM Sans"/>
                <a:cs typeface="DM Sans"/>
                <a:sym typeface="DM Sans"/>
              </a:rPr>
              <a:t> Agregaremos un logger para tener mejores registros</a:t>
            </a:r>
            <a:endParaRPr sz="1300">
              <a:latin typeface="DM Sans"/>
              <a:ea typeface="DM Sans"/>
              <a:cs typeface="DM Sans"/>
              <a:sym typeface="DM Sans"/>
            </a:endParaRPr>
          </a:p>
        </p:txBody>
      </p:sp>
      <p:pic>
        <p:nvPicPr>
          <p:cNvPr id="444" name="Google Shape;444;p7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pSp>
        <p:nvGrpSpPr>
          <p:cNvPr id="449" name="Google Shape;449;p79"/>
          <p:cNvGrpSpPr/>
          <p:nvPr/>
        </p:nvGrpSpPr>
        <p:grpSpPr>
          <a:xfrm>
            <a:off x="457346" y="468198"/>
            <a:ext cx="431074" cy="431074"/>
            <a:chOff x="3137108" y="2467173"/>
            <a:chExt cx="738900" cy="738900"/>
          </a:xfrm>
        </p:grpSpPr>
        <p:sp>
          <p:nvSpPr>
            <p:cNvPr id="450" name="Google Shape;450;p79"/>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1" name="Google Shape;451;p79"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452" name="Google Shape;452;p79"/>
          <p:cNvSpPr txBox="1"/>
          <p:nvPr/>
        </p:nvSpPr>
        <p:spPr>
          <a:xfrm>
            <a:off x="457350" y="1820650"/>
            <a:ext cx="3834600" cy="308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Basado en nuestro proyecto principal, implementar un logger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Primero, definir un sistema de niveles que tenga la siguiente prioridad (de menor a mayor):</a:t>
            </a:r>
            <a:endParaRPr sz="1350">
              <a:solidFill>
                <a:srgbClr val="999999"/>
              </a:solidFill>
              <a:latin typeface="DM Sans"/>
              <a:ea typeface="DM Sans"/>
              <a:cs typeface="DM Sans"/>
              <a:sym typeface="DM Sans"/>
            </a:endParaRPr>
          </a:p>
          <a:p>
            <a:pPr marL="457200" marR="0" lvl="0" indent="0" algn="l" rtl="0">
              <a:lnSpc>
                <a:spcPct val="100000"/>
              </a:lnSpc>
              <a:spcBef>
                <a:spcPts val="0"/>
              </a:spcBef>
              <a:spcAft>
                <a:spcPts val="0"/>
              </a:spcAft>
              <a:buNone/>
            </a:pPr>
            <a:r>
              <a:rPr lang="es-419" sz="1150" b="1">
                <a:solidFill>
                  <a:srgbClr val="999999"/>
                </a:solidFill>
                <a:latin typeface="DM Sans"/>
                <a:ea typeface="DM Sans"/>
                <a:cs typeface="DM Sans"/>
                <a:sym typeface="DM Sans"/>
              </a:rPr>
              <a:t>debug, http, info, warning, error, fatal</a:t>
            </a:r>
            <a:endParaRPr sz="1150" b="1">
              <a:solidFill>
                <a:srgbClr val="999999"/>
              </a:solidFill>
              <a:latin typeface="DM Sans"/>
              <a:ea typeface="DM Sans"/>
              <a:cs typeface="DM Sans"/>
              <a:sym typeface="DM Sans"/>
            </a:endParaRPr>
          </a:p>
          <a:p>
            <a:pPr marL="457200" lvl="0" indent="-314325" algn="l" rtl="0">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Después implementar un logger para desarrollo y un logger para producción, el logger de desarrollo deberá loggear a partir del nivel debug, sólo en consola</a:t>
            </a:r>
            <a:endParaRPr sz="1350" b="0" i="0" u="sng" strike="noStrike" cap="none">
              <a:solidFill>
                <a:srgbClr val="83AEFB"/>
              </a:solidFill>
              <a:latin typeface="DM Sans"/>
              <a:ea typeface="DM Sans"/>
              <a:cs typeface="DM Sans"/>
              <a:sym typeface="DM Sans"/>
            </a:endParaRPr>
          </a:p>
        </p:txBody>
      </p:sp>
      <p:sp>
        <p:nvSpPr>
          <p:cNvPr id="453" name="Google Shape;453;p79"/>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Implementación de logger</a:t>
            </a:r>
            <a:endParaRPr sz="4000" b="1" i="0" u="none" strike="noStrike" cap="none">
              <a:solidFill>
                <a:schemeClr val="dk1"/>
              </a:solidFill>
              <a:latin typeface="DM Sans"/>
              <a:ea typeface="DM Sans"/>
              <a:cs typeface="DM Sans"/>
              <a:sym typeface="DM Sans"/>
            </a:endParaRPr>
          </a:p>
        </p:txBody>
      </p:sp>
      <p:pic>
        <p:nvPicPr>
          <p:cNvPr id="454" name="Google Shape;454;p7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55" name="Google Shape;455;p79"/>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456" name="Google Shape;456;p79"/>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9"/>
          <p:cNvSpPr txBox="1"/>
          <p:nvPr/>
        </p:nvSpPr>
        <p:spPr>
          <a:xfrm>
            <a:off x="4724550" y="1820650"/>
            <a:ext cx="3834600" cy="3156300"/>
          </a:xfrm>
          <a:prstGeom prst="rect">
            <a:avLst/>
          </a:prstGeom>
          <a:noFill/>
          <a:ln>
            <a:noFill/>
          </a:ln>
        </p:spPr>
        <p:txBody>
          <a:bodyPr spcFirstLastPara="1" wrap="square" lIns="91425" tIns="91425" rIns="91425" bIns="91425" anchor="t" anchorCtr="0">
            <a:spAutoFit/>
          </a:bodyPr>
          <a:lstStyle/>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Sin embargo, el logger del entorno productivo debería loggear sólo a partir de nivel info.</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Además, el logger deberá enviar en un transporte de archivos a partir del nivel de error en un nombre “errors.log”</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Agregar logs de valor alto en los puntos importantes de tu servidor (errores, advertencias, etc) y modificar los </a:t>
            </a:r>
            <a:r>
              <a:rPr lang="es-419" sz="1350" b="1">
                <a:solidFill>
                  <a:srgbClr val="999999"/>
                </a:solidFill>
                <a:latin typeface="DM Sans"/>
                <a:ea typeface="DM Sans"/>
                <a:cs typeface="DM Sans"/>
                <a:sym typeface="DM Sans"/>
              </a:rPr>
              <a:t>console.log</a:t>
            </a:r>
            <a:r>
              <a:rPr lang="es-419" sz="1350">
                <a:solidFill>
                  <a:srgbClr val="999999"/>
                </a:solidFill>
                <a:latin typeface="DM Sans"/>
                <a:ea typeface="DM Sans"/>
                <a:cs typeface="DM Sans"/>
                <a:sym typeface="DM Sans"/>
              </a:rPr>
              <a:t>() habituales que tenemos para que muestren todo a partir de winston.</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Crear un endpoint /loggerTest que permita probar todos los logs</a:t>
            </a:r>
            <a:endParaRPr sz="1350">
              <a:solidFill>
                <a:srgbClr val="999999"/>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462" name="Google Shape;462;p80"/>
          <p:cNvGrpSpPr/>
          <p:nvPr/>
        </p:nvGrpSpPr>
        <p:grpSpPr>
          <a:xfrm>
            <a:off x="457346" y="468198"/>
            <a:ext cx="431074" cy="431074"/>
            <a:chOff x="3137108" y="2467173"/>
            <a:chExt cx="738900" cy="738900"/>
          </a:xfrm>
        </p:grpSpPr>
        <p:sp>
          <p:nvSpPr>
            <p:cNvPr id="463" name="Google Shape;463;p80"/>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4" name="Google Shape;464;p80"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465" name="Google Shape;465;p80"/>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Implementación de logger</a:t>
            </a:r>
            <a:endParaRPr sz="4000" b="1" i="0" u="none" strike="noStrike" cap="none">
              <a:solidFill>
                <a:schemeClr val="dk1"/>
              </a:solidFill>
              <a:latin typeface="DM Sans"/>
              <a:ea typeface="DM Sans"/>
              <a:cs typeface="DM Sans"/>
              <a:sym typeface="DM Sans"/>
            </a:endParaRPr>
          </a:p>
        </p:txBody>
      </p:sp>
      <p:pic>
        <p:nvPicPr>
          <p:cNvPr id="466" name="Google Shape;466;p8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67" name="Google Shape;467;p80"/>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468" name="Google Shape;468;p80"/>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80"/>
          <p:cNvSpPr txBox="1"/>
          <p:nvPr/>
        </p:nvSpPr>
        <p:spPr>
          <a:xfrm>
            <a:off x="457350" y="2003025"/>
            <a:ext cx="3834600" cy="290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al repositorio de Github con el proyecto sin node_modules</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Puedes revisar el testing del entregable </a:t>
            </a:r>
            <a:r>
              <a:rPr lang="es-419" sz="1350" b="1" u="sng">
                <a:solidFill>
                  <a:schemeClr val="hlink"/>
                </a:solidFill>
                <a:latin typeface="DM Sans"/>
                <a:ea typeface="DM Sans"/>
                <a:cs typeface="DM Sans"/>
                <a:sym typeface="DM Sans"/>
                <a:hlinkClick r:id="rId5"/>
              </a:rPr>
              <a:t>Aquí</a:t>
            </a:r>
            <a:endParaRPr sz="1350" b="1">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La ruta loggerTest es muy importante para que tu entrega pueda ser calificada de manera rápida y eficiente. ¡No olvides colocarla!</a:t>
            </a:r>
            <a:endParaRPr sz="1350">
              <a:solidFill>
                <a:srgbClr val="999999"/>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8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Tercera práctica integradora</a:t>
            </a:r>
            <a:endParaRPr sz="4000" b="1" i="0" u="none" strike="noStrike" cap="none">
              <a:solidFill>
                <a:schemeClr val="dk1"/>
              </a:solidFill>
              <a:latin typeface="DM Sans"/>
              <a:ea typeface="DM Sans"/>
              <a:cs typeface="DM Sans"/>
              <a:sym typeface="DM Sans"/>
            </a:endParaRPr>
          </a:p>
        </p:txBody>
      </p:sp>
      <p:sp>
        <p:nvSpPr>
          <p:cNvPr id="475" name="Google Shape;475;p8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37</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82"/>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Práctica de integración sobre tu ecommerce</a:t>
            </a:r>
            <a:endParaRPr sz="4000" b="1" i="0" u="none" strike="noStrike" cap="none">
              <a:solidFill>
                <a:schemeClr val="dk1"/>
              </a:solidFill>
              <a:highlight>
                <a:srgbClr val="EAFF6A"/>
              </a:highlight>
              <a:latin typeface="DM Sans"/>
              <a:ea typeface="DM Sans"/>
              <a:cs typeface="DM Sans"/>
              <a:sym typeface="DM Sans"/>
            </a:endParaRPr>
          </a:p>
        </p:txBody>
      </p:sp>
      <p:grpSp>
        <p:nvGrpSpPr>
          <p:cNvPr id="481" name="Google Shape;481;p82"/>
          <p:cNvGrpSpPr/>
          <p:nvPr/>
        </p:nvGrpSpPr>
        <p:grpSpPr>
          <a:xfrm>
            <a:off x="4032278" y="991001"/>
            <a:ext cx="898548" cy="898574"/>
            <a:chOff x="7203613" y="720174"/>
            <a:chExt cx="254100" cy="254100"/>
          </a:xfrm>
        </p:grpSpPr>
        <p:sp>
          <p:nvSpPr>
            <p:cNvPr id="482" name="Google Shape;482;p82"/>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 name="Google Shape;483;p8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3"/>
          <p:cNvSpPr txBox="1"/>
          <p:nvPr/>
        </p:nvSpPr>
        <p:spPr>
          <a:xfrm>
            <a:off x="457350" y="1017925"/>
            <a:ext cx="3834600" cy="437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dk1"/>
                </a:solidFill>
                <a:latin typeface="DM Sans"/>
                <a:ea typeface="DM Sans"/>
                <a:cs typeface="DM Sans"/>
                <a:sym typeface="DM Sans"/>
              </a:rPr>
              <a:t>Consigna</a:t>
            </a:r>
            <a:endParaRPr sz="1350" b="1" i="0" u="none" strike="noStrike" cap="none">
              <a:solidFill>
                <a:schemeClr val="dk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Con base en el proyecto que venimos desarrollando, toca solidificar algunos procesos</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dk1"/>
                </a:solidFill>
                <a:latin typeface="DM Sans"/>
                <a:ea typeface="DM Sans"/>
                <a:cs typeface="DM Sans"/>
                <a:sym typeface="DM Sans"/>
              </a:rPr>
              <a:t>Aspectos a incluir</a:t>
            </a:r>
            <a:endParaRPr sz="1350" b="1" i="0" u="none" strike="noStrike" cap="none">
              <a:solidFill>
                <a:schemeClr val="dk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dk1"/>
              </a:solidFill>
              <a:latin typeface="DM Sans"/>
              <a:ea typeface="DM Sans"/>
              <a:cs typeface="DM Sans"/>
              <a:sym typeface="DM Sans"/>
            </a:endParaRPr>
          </a:p>
          <a:p>
            <a:pPr marL="457200" marR="0" lvl="0" indent="-301625" algn="l" rtl="0">
              <a:lnSpc>
                <a:spcPct val="100000"/>
              </a:lnSpc>
              <a:spcBef>
                <a:spcPts val="0"/>
              </a:spcBef>
              <a:spcAft>
                <a:spcPts val="0"/>
              </a:spcAft>
              <a:buClr>
                <a:schemeClr val="accent4"/>
              </a:buClr>
              <a:buSzPts val="1150"/>
              <a:buFont typeface="DM Sans"/>
              <a:buChar char="✓"/>
            </a:pPr>
            <a:r>
              <a:rPr lang="es-419" sz="1150">
                <a:solidFill>
                  <a:schemeClr val="dk1"/>
                </a:solidFill>
                <a:latin typeface="DM Sans"/>
                <a:ea typeface="DM Sans"/>
                <a:cs typeface="DM Sans"/>
                <a:sym typeface="DM Sans"/>
              </a:rPr>
              <a:t>Realizar un sistema de recuperación de contraseña, la cual envíe por medio de un correo un botón que redireccione a una página para restablecer la contraseña (no recuperarla).</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link del correo debe expirar después de 1 hora de enviado.</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Si se trata de restablecer la contraseña con la misma contraseña del usuario, debe impedirlo e indicarle que no se puede colocar la misma contraseña</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Si el link expiró, debe redirigir a una vista que le permita generar nuevamente el correo de restablecimiento, el cual contará con una nueva duración de 1 hora.</a:t>
            </a:r>
            <a:endParaRPr sz="11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50">
              <a:solidFill>
                <a:srgbClr val="999999"/>
              </a:solidFill>
              <a:latin typeface="DM Sans"/>
              <a:ea typeface="DM Sans"/>
              <a:cs typeface="DM Sans"/>
              <a:sym typeface="DM Sans"/>
            </a:endParaRPr>
          </a:p>
        </p:txBody>
      </p:sp>
      <p:pic>
        <p:nvPicPr>
          <p:cNvPr id="489" name="Google Shape;489;p8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90" name="Google Shape;490;p83"/>
          <p:cNvSpPr txBox="1"/>
          <p:nvPr/>
        </p:nvSpPr>
        <p:spPr>
          <a:xfrm>
            <a:off x="930550" y="468275"/>
            <a:ext cx="307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a:t>
            </a:r>
            <a:r>
              <a:rPr lang="es-419" sz="1600">
                <a:solidFill>
                  <a:schemeClr val="dk1"/>
                </a:solidFill>
                <a:latin typeface="DM Sans"/>
                <a:ea typeface="DM Sans"/>
                <a:cs typeface="DM Sans"/>
                <a:sym typeface="DM Sans"/>
              </a:rPr>
              <a:t>COMPLEMENTARIO</a:t>
            </a:r>
            <a:endParaRPr sz="1400" b="0" i="0" u="none" strike="noStrike" cap="none">
              <a:solidFill>
                <a:srgbClr val="000000"/>
              </a:solidFill>
              <a:latin typeface="DM Sans"/>
              <a:ea typeface="DM Sans"/>
              <a:cs typeface="DM Sans"/>
              <a:sym typeface="DM Sans"/>
            </a:endParaRPr>
          </a:p>
        </p:txBody>
      </p:sp>
      <p:sp>
        <p:nvSpPr>
          <p:cNvPr id="491" name="Google Shape;491;p83"/>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83"/>
          <p:cNvSpPr txBox="1"/>
          <p:nvPr/>
        </p:nvSpPr>
        <p:spPr>
          <a:xfrm>
            <a:off x="4368150" y="1127975"/>
            <a:ext cx="3834600" cy="3875100"/>
          </a:xfrm>
          <a:prstGeom prst="rect">
            <a:avLst/>
          </a:prstGeom>
          <a:noFill/>
          <a:ln>
            <a:noFill/>
          </a:ln>
        </p:spPr>
        <p:txBody>
          <a:bodyPr spcFirstLastPara="1" wrap="square" lIns="91425" tIns="91425" rIns="91425" bIns="91425" anchor="t" anchorCtr="0">
            <a:spAutoFit/>
          </a:bodyPr>
          <a:lstStyle/>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150">
                <a:solidFill>
                  <a:schemeClr val="dk1"/>
                </a:solidFill>
                <a:latin typeface="DM Sans"/>
                <a:ea typeface="DM Sans"/>
                <a:cs typeface="DM Sans"/>
                <a:sym typeface="DM Sans"/>
              </a:rPr>
              <a:t>Establecer un nuevo rol para el schema del usuario llamado “premium” el cual estará habilitado también para crear productos</a:t>
            </a:r>
            <a:endParaRPr sz="11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150">
                <a:solidFill>
                  <a:schemeClr val="dk1"/>
                </a:solidFill>
                <a:latin typeface="DM Sans"/>
                <a:ea typeface="DM Sans"/>
                <a:cs typeface="DM Sans"/>
                <a:sym typeface="DM Sans"/>
              </a:rPr>
              <a:t>Modificar el schema de producto para contar con un campo “owner”, el cual haga referencia a la persona que creó el producto</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Si un producto se crea sin owner, se debe colocar por defecto “admin”.</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El campo owner deberá guardar sólo el correo electrónico (o _id, lo dejamos a tu conveniencia) del usuario que lo haya creado (Sólo podrá recibir usuarios premium)</a:t>
            </a:r>
            <a:endParaRPr sz="11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150">
                <a:solidFill>
                  <a:schemeClr val="dk1"/>
                </a:solidFill>
                <a:latin typeface="DM Sans"/>
                <a:ea typeface="DM Sans"/>
                <a:cs typeface="DM Sans"/>
                <a:sym typeface="DM Sans"/>
              </a:rPr>
              <a:t>Modificar los permisos de modificación y eliminación de productos para que:</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Un usuario premium sólo pueda borrar los productos que le pertenecen.</a:t>
            </a:r>
            <a:endParaRPr sz="1150">
              <a:solidFill>
                <a:schemeClr val="dk1"/>
              </a:solidFill>
              <a:latin typeface="DM Sans"/>
              <a:ea typeface="DM Sans"/>
              <a:cs typeface="DM Sans"/>
              <a:sym typeface="DM Sans"/>
            </a:endParaRPr>
          </a:p>
          <a:p>
            <a:pPr marL="914400" marR="0" lvl="1"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El admin pueda borrar cualquier producto, aún si es de un owner.</a:t>
            </a:r>
            <a:endParaRPr sz="11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150">
              <a:solidFill>
                <a:srgbClr val="999999"/>
              </a:solidFill>
              <a:latin typeface="DM Sans"/>
              <a:ea typeface="DM Sans"/>
              <a:cs typeface="DM Sans"/>
              <a:sym typeface="DM Sans"/>
            </a:endParaRPr>
          </a:p>
        </p:txBody>
      </p:sp>
      <p:grpSp>
        <p:nvGrpSpPr>
          <p:cNvPr id="493" name="Google Shape;493;p83"/>
          <p:cNvGrpSpPr/>
          <p:nvPr/>
        </p:nvGrpSpPr>
        <p:grpSpPr>
          <a:xfrm>
            <a:off x="419406" y="468192"/>
            <a:ext cx="431081" cy="431106"/>
            <a:chOff x="7203613" y="720174"/>
            <a:chExt cx="254100" cy="254100"/>
          </a:xfrm>
        </p:grpSpPr>
        <p:sp>
          <p:nvSpPr>
            <p:cNvPr id="494" name="Google Shape;494;p83"/>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83"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84"/>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01" name="Google Shape;501;p84"/>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84"/>
          <p:cNvSpPr txBox="1"/>
          <p:nvPr/>
        </p:nvSpPr>
        <p:spPr>
          <a:xfrm>
            <a:off x="5028450" y="1393500"/>
            <a:ext cx="3834600" cy="217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Link al repositorio de GitHub con el proyecto completo (No incluir node_modules).</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b="1">
                <a:solidFill>
                  <a:schemeClr val="dk1"/>
                </a:solidFill>
                <a:latin typeface="DM Sans"/>
                <a:ea typeface="DM Sans"/>
                <a:cs typeface="DM Sans"/>
                <a:sym typeface="DM Sans"/>
              </a:rPr>
              <a:t>Sugerencias</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 recomendamos testear muy bien todas las políticas de acceso. ¡Son la parte fuerte de este entregable!</a:t>
            </a:r>
            <a:endParaRPr sz="1150">
              <a:solidFill>
                <a:srgbClr val="999999"/>
              </a:solidFill>
              <a:latin typeface="DM Sans"/>
              <a:ea typeface="DM Sans"/>
              <a:cs typeface="DM Sans"/>
              <a:sym typeface="DM Sans"/>
            </a:endParaRPr>
          </a:p>
        </p:txBody>
      </p:sp>
      <p:grpSp>
        <p:nvGrpSpPr>
          <p:cNvPr id="503" name="Google Shape;503;p84"/>
          <p:cNvGrpSpPr/>
          <p:nvPr/>
        </p:nvGrpSpPr>
        <p:grpSpPr>
          <a:xfrm>
            <a:off x="419406" y="468192"/>
            <a:ext cx="431081" cy="431106"/>
            <a:chOff x="7203613" y="720174"/>
            <a:chExt cx="254100" cy="254100"/>
          </a:xfrm>
        </p:grpSpPr>
        <p:sp>
          <p:nvSpPr>
            <p:cNvPr id="504" name="Google Shape;504;p84"/>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5" name="Google Shape;505;p84"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506" name="Google Shape;506;p84"/>
          <p:cNvSpPr txBox="1"/>
          <p:nvPr/>
        </p:nvSpPr>
        <p:spPr>
          <a:xfrm>
            <a:off x="465050" y="1295150"/>
            <a:ext cx="3834600" cy="22710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dk1"/>
                </a:solidFill>
                <a:latin typeface="DM Sans"/>
                <a:ea typeface="DM Sans"/>
                <a:cs typeface="DM Sans"/>
                <a:sym typeface="DM Sans"/>
              </a:rPr>
              <a:t>Aspectos a incluir</a:t>
            </a:r>
            <a:endParaRPr sz="1350" b="1" i="0" u="none" strike="noStrike" cap="none">
              <a:solidFill>
                <a:schemeClr val="dk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dk1"/>
              </a:solidFill>
              <a:latin typeface="DM Sans"/>
              <a:ea typeface="DM Sans"/>
              <a:cs typeface="DM Sans"/>
              <a:sym typeface="DM Sans"/>
            </a:endParaRPr>
          </a:p>
          <a:p>
            <a:pPr marL="457200" marR="0" lvl="0" indent="-301625" algn="l" rtl="0">
              <a:lnSpc>
                <a:spcPct val="100000"/>
              </a:lnSpc>
              <a:spcBef>
                <a:spcPts val="0"/>
              </a:spcBef>
              <a:spcAft>
                <a:spcPts val="0"/>
              </a:spcAft>
              <a:buClr>
                <a:schemeClr val="accent4"/>
              </a:buClr>
              <a:buSzPts val="1150"/>
              <a:buFont typeface="DM Sans"/>
              <a:buChar char="✓"/>
            </a:pPr>
            <a:r>
              <a:rPr lang="es-419" sz="1150">
                <a:solidFill>
                  <a:schemeClr val="dk1"/>
                </a:solidFill>
                <a:latin typeface="DM Sans"/>
                <a:ea typeface="DM Sans"/>
                <a:cs typeface="DM Sans"/>
                <a:sym typeface="DM Sans"/>
              </a:rPr>
              <a:t>Además, modificar la lógica de carrito para que un usuario premium NO pueda agregar a su carrito un producto que le pertenece</a:t>
            </a:r>
            <a:endParaRPr sz="1150">
              <a:solidFill>
                <a:schemeClr val="dk1"/>
              </a:solidFill>
              <a:latin typeface="DM Sans"/>
              <a:ea typeface="DM Sans"/>
              <a:cs typeface="DM Sans"/>
              <a:sym typeface="DM Sans"/>
            </a:endParaRPr>
          </a:p>
          <a:p>
            <a:pPr marL="457200" marR="0" lvl="0" indent="-301625" algn="l" rtl="0">
              <a:lnSpc>
                <a:spcPct val="100000"/>
              </a:lnSpc>
              <a:spcBef>
                <a:spcPts val="0"/>
              </a:spcBef>
              <a:spcAft>
                <a:spcPts val="0"/>
              </a:spcAft>
              <a:buClr>
                <a:schemeClr val="dk1"/>
              </a:buClr>
              <a:buSzPts val="1150"/>
              <a:buFont typeface="DM Sans"/>
              <a:buChar char="✓"/>
            </a:pPr>
            <a:r>
              <a:rPr lang="es-419" sz="1150">
                <a:solidFill>
                  <a:schemeClr val="dk1"/>
                </a:solidFill>
                <a:latin typeface="DM Sans"/>
                <a:ea typeface="DM Sans"/>
                <a:cs typeface="DM Sans"/>
                <a:sym typeface="DM Sans"/>
              </a:rPr>
              <a:t>Implementar una nueva ruta en el router de api/users, la cual será</a:t>
            </a:r>
            <a:r>
              <a:rPr lang="es-419" sz="1150" b="1">
                <a:solidFill>
                  <a:schemeClr val="dk1"/>
                </a:solidFill>
                <a:latin typeface="DM Sans"/>
                <a:ea typeface="DM Sans"/>
                <a:cs typeface="DM Sans"/>
                <a:sym typeface="DM Sans"/>
              </a:rPr>
              <a:t> /api/users/premium/:uid</a:t>
            </a:r>
            <a:r>
              <a:rPr lang="es-419" sz="1150">
                <a:solidFill>
                  <a:schemeClr val="dk1"/>
                </a:solidFill>
                <a:latin typeface="DM Sans"/>
                <a:ea typeface="DM Sans"/>
                <a:cs typeface="DM Sans"/>
                <a:sym typeface="DM Sans"/>
              </a:rPr>
              <a:t>  la cual permitirá cambiar el rol de un usuario, de “user” a “premium” y viceversa.</a:t>
            </a:r>
            <a:endParaRPr sz="11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250">
              <a:solidFill>
                <a:srgbClr val="999999"/>
              </a:solidFill>
              <a:latin typeface="DM Sans"/>
              <a:ea typeface="DM Sans"/>
              <a:cs typeface="DM Sans"/>
              <a:sym typeface="DM Sans"/>
            </a:endParaRPr>
          </a:p>
        </p:txBody>
      </p:sp>
      <p:sp>
        <p:nvSpPr>
          <p:cNvPr id="507" name="Google Shape;507;p84"/>
          <p:cNvSpPr txBox="1"/>
          <p:nvPr/>
        </p:nvSpPr>
        <p:spPr>
          <a:xfrm>
            <a:off x="930550" y="468275"/>
            <a:ext cx="307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a:t>
            </a:r>
            <a:r>
              <a:rPr lang="es-419" sz="1600">
                <a:solidFill>
                  <a:schemeClr val="dk1"/>
                </a:solidFill>
                <a:latin typeface="DM Sans"/>
                <a:ea typeface="DM Sans"/>
                <a:cs typeface="DM Sans"/>
                <a:sym typeface="DM Sans"/>
              </a:rPr>
              <a:t>COMPLEMENTARIO</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5"/>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Documentación de API</a:t>
            </a:r>
            <a:endParaRPr sz="4000" b="1" i="0" u="none" strike="noStrike" cap="none">
              <a:solidFill>
                <a:schemeClr val="dk1"/>
              </a:solidFill>
              <a:latin typeface="DM Sans"/>
              <a:ea typeface="DM Sans"/>
              <a:cs typeface="DM Sans"/>
              <a:sym typeface="DM Sans"/>
            </a:endParaRPr>
          </a:p>
        </p:txBody>
      </p:sp>
      <p:sp>
        <p:nvSpPr>
          <p:cNvPr id="513" name="Google Shape;513;p85"/>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39</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grpSp>
        <p:nvGrpSpPr>
          <p:cNvPr id="518" name="Google Shape;518;p86"/>
          <p:cNvGrpSpPr/>
          <p:nvPr/>
        </p:nvGrpSpPr>
        <p:grpSpPr>
          <a:xfrm>
            <a:off x="4202558" y="994173"/>
            <a:ext cx="738900" cy="738900"/>
            <a:chOff x="3137108" y="2467173"/>
            <a:chExt cx="738900" cy="738900"/>
          </a:xfrm>
        </p:grpSpPr>
        <p:sp>
          <p:nvSpPr>
            <p:cNvPr id="519" name="Google Shape;519;p8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0" name="Google Shape;520;p86"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521" name="Google Shape;521;p86"/>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Documentar API</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grpSp>
        <p:nvGrpSpPr>
          <p:cNvPr id="526" name="Google Shape;526;p87"/>
          <p:cNvGrpSpPr/>
          <p:nvPr/>
        </p:nvGrpSpPr>
        <p:grpSpPr>
          <a:xfrm>
            <a:off x="457346" y="468198"/>
            <a:ext cx="431074" cy="431074"/>
            <a:chOff x="3137108" y="2467173"/>
            <a:chExt cx="738900" cy="738900"/>
          </a:xfrm>
        </p:grpSpPr>
        <p:sp>
          <p:nvSpPr>
            <p:cNvPr id="527" name="Google Shape;527;p8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8" name="Google Shape;528;p87"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529" name="Google Shape;529;p87"/>
          <p:cNvSpPr txBox="1"/>
          <p:nvPr/>
        </p:nvSpPr>
        <p:spPr>
          <a:xfrm>
            <a:off x="457350" y="1908175"/>
            <a:ext cx="3834600" cy="269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la configuración necesaria para tener documentado tu proyecto final a partir de Swagger.</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 tener documentado el módulo de productos.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 tener documentado el módulo de carrito</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No realizar documentación de sesiones</a:t>
            </a:r>
            <a:endParaRPr sz="1350" b="0" i="0" u="sng" strike="noStrike" cap="none">
              <a:solidFill>
                <a:srgbClr val="83AEFB"/>
              </a:solidFill>
              <a:latin typeface="DM Sans"/>
              <a:ea typeface="DM Sans"/>
              <a:cs typeface="DM Sans"/>
              <a:sym typeface="DM Sans"/>
            </a:endParaRPr>
          </a:p>
        </p:txBody>
      </p:sp>
      <p:sp>
        <p:nvSpPr>
          <p:cNvPr id="530" name="Google Shape;530;p87"/>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Documentar API</a:t>
            </a:r>
            <a:endParaRPr sz="4000" b="1" i="0" u="none" strike="noStrike" cap="none">
              <a:solidFill>
                <a:schemeClr val="dk1"/>
              </a:solidFill>
              <a:latin typeface="DM Sans"/>
              <a:ea typeface="DM Sans"/>
              <a:cs typeface="DM Sans"/>
              <a:sym typeface="DM Sans"/>
            </a:endParaRPr>
          </a:p>
        </p:txBody>
      </p:sp>
      <p:pic>
        <p:nvPicPr>
          <p:cNvPr id="531" name="Google Shape;531;p87"/>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532" name="Google Shape;532;p87"/>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533" name="Google Shape;533;p87"/>
          <p:cNvSpPr txBox="1"/>
          <p:nvPr/>
        </p:nvSpPr>
        <p:spPr>
          <a:xfrm>
            <a:off x="4527575" y="1908175"/>
            <a:ext cx="3834600" cy="207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al repositorio de Github sin node_modules</a:t>
            </a:r>
            <a:endParaRPr sz="1350">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Recuerda que es un proceso de documentación, ¡Hay que ser lo más claros posibles!</a:t>
            </a:r>
            <a:endParaRPr sz="1350" b="0" i="0" u="none" strike="noStrike" cap="none">
              <a:solidFill>
                <a:srgbClr val="999999"/>
              </a:solidFill>
              <a:latin typeface="DM Sans"/>
              <a:ea typeface="DM Sans"/>
              <a:cs typeface="DM Sans"/>
              <a:sym typeface="DM Sans"/>
            </a:endParaRPr>
          </a:p>
        </p:txBody>
      </p:sp>
      <p:sp>
        <p:nvSpPr>
          <p:cNvPr id="534" name="Google Shape;534;p87"/>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0"/>
          <p:cNvSpPr/>
          <p:nvPr/>
        </p:nvSpPr>
        <p:spPr>
          <a:xfrm>
            <a:off x="501450" y="1303375"/>
            <a:ext cx="6942000" cy="1779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70"/>
          <p:cNvSpPr txBox="1"/>
          <p:nvPr/>
        </p:nvSpPr>
        <p:spPr>
          <a:xfrm>
            <a:off x="501450" y="880900"/>
            <a:ext cx="8141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i="0" u="none" strike="noStrike" cap="none">
                <a:solidFill>
                  <a:schemeClr val="dk1"/>
                </a:solidFill>
                <a:latin typeface="DM Sans"/>
                <a:ea typeface="DM Sans"/>
                <a:cs typeface="DM Sans"/>
                <a:sym typeface="DM Sans"/>
              </a:rPr>
              <a:t>¡Bienvenidas y bienvenidos!</a:t>
            </a:r>
            <a:endParaRPr sz="4000" b="1" i="0" u="none" strike="noStrike" cap="none">
              <a:solidFill>
                <a:schemeClr val="dk1"/>
              </a:solidFill>
              <a:latin typeface="DM Sans"/>
              <a:ea typeface="DM Sans"/>
              <a:cs typeface="DM Sans"/>
              <a:sym typeface="DM Sans"/>
            </a:endParaRPr>
          </a:p>
        </p:txBody>
      </p:sp>
      <p:sp>
        <p:nvSpPr>
          <p:cNvPr id="231" name="Google Shape;231;p70"/>
          <p:cNvSpPr txBox="1"/>
          <p:nvPr/>
        </p:nvSpPr>
        <p:spPr>
          <a:xfrm>
            <a:off x="501450" y="1792100"/>
            <a:ext cx="3834600" cy="122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0" i="0" u="none" strike="noStrike" cap="none">
                <a:solidFill>
                  <a:srgbClr val="000000"/>
                </a:solidFill>
                <a:latin typeface="DM Sans"/>
                <a:ea typeface="DM Sans"/>
                <a:cs typeface="DM Sans"/>
                <a:sym typeface="DM Sans"/>
              </a:rPr>
              <a:t>Qué bueno encontrarlos/as en este </a:t>
            </a:r>
            <a:r>
              <a:rPr lang="es-419" sz="1350">
                <a:latin typeface="DM Sans"/>
                <a:ea typeface="DM Sans"/>
                <a:cs typeface="DM Sans"/>
                <a:sym typeface="DM Sans"/>
              </a:rPr>
              <a:t>espacio,</a:t>
            </a:r>
            <a:r>
              <a:rPr lang="es-419" sz="1350" b="0" i="0" u="none" strike="noStrike" cap="none">
                <a:solidFill>
                  <a:srgbClr val="000000"/>
                </a:solidFill>
                <a:latin typeface="DM Sans"/>
                <a:ea typeface="DM Sans"/>
                <a:cs typeface="DM Sans"/>
                <a:sym typeface="DM Sans"/>
              </a:rPr>
              <a:t> el cual hemos creado para que puedan conseguir en un mismo lugar, de manera rápida y ágil, todos los desafíos entregables que plantea e</a:t>
            </a:r>
            <a:r>
              <a:rPr lang="es-419" sz="1350">
                <a:latin typeface="DM Sans"/>
                <a:ea typeface="DM Sans"/>
                <a:cs typeface="DM Sans"/>
                <a:sym typeface="DM Sans"/>
              </a:rPr>
              <a:t>l módulo II.</a:t>
            </a:r>
            <a:endParaRPr sz="1350" b="0" i="0" u="none" strike="noStrike" cap="none">
              <a:solidFill>
                <a:srgbClr val="000000"/>
              </a:solidFill>
              <a:latin typeface="DM Sans"/>
              <a:ea typeface="DM Sans"/>
              <a:cs typeface="DM Sans"/>
              <a:sym typeface="DM Sans"/>
            </a:endParaRPr>
          </a:p>
        </p:txBody>
      </p:sp>
      <p:sp>
        <p:nvSpPr>
          <p:cNvPr id="232" name="Google Shape;232;p70"/>
          <p:cNvSpPr txBox="1"/>
          <p:nvPr/>
        </p:nvSpPr>
        <p:spPr>
          <a:xfrm>
            <a:off x="4555675" y="1792100"/>
            <a:ext cx="38346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419" sz="1350" b="0" i="0" u="none" strike="noStrike" cap="none">
                <a:solidFill>
                  <a:schemeClr val="dk1"/>
                </a:solidFill>
                <a:latin typeface="DM Sans"/>
                <a:ea typeface="DM Sans"/>
                <a:cs typeface="DM Sans"/>
                <a:sym typeface="DM Sans"/>
              </a:rPr>
              <a:t>A continuación presentamos el sistema de entregas de los cursos de Coder. Luego, en un tablero, podrán ver </a:t>
            </a:r>
            <a:r>
              <a:rPr lang="es-419" sz="1350" b="1" i="0" u="none" strike="noStrike" cap="none">
                <a:solidFill>
                  <a:schemeClr val="dk1"/>
                </a:solidFill>
                <a:latin typeface="DM Sans"/>
                <a:ea typeface="DM Sans"/>
                <a:cs typeface="DM Sans"/>
                <a:sym typeface="DM Sans"/>
              </a:rPr>
              <a:t>las 13</a:t>
            </a:r>
            <a:r>
              <a:rPr lang="es-419" sz="1350" b="1">
                <a:solidFill>
                  <a:schemeClr val="dk1"/>
                </a:solidFill>
                <a:latin typeface="DM Sans"/>
                <a:ea typeface="DM Sans"/>
                <a:cs typeface="DM Sans"/>
                <a:sym typeface="DM Sans"/>
              </a:rPr>
              <a:t> </a:t>
            </a:r>
            <a:r>
              <a:rPr lang="es-419" sz="1350" b="1" i="0" u="none" strike="noStrike" cap="none">
                <a:solidFill>
                  <a:schemeClr val="dk1"/>
                </a:solidFill>
                <a:latin typeface="DM Sans"/>
                <a:ea typeface="DM Sans"/>
                <a:cs typeface="DM Sans"/>
                <a:sym typeface="DM Sans"/>
              </a:rPr>
              <a:t>clases establecidas en el </a:t>
            </a:r>
            <a:r>
              <a:rPr lang="es-419" sz="1350" b="1">
                <a:solidFill>
                  <a:schemeClr val="dk1"/>
                </a:solidFill>
                <a:latin typeface="DM Sans"/>
                <a:ea typeface="DM Sans"/>
                <a:cs typeface="DM Sans"/>
                <a:sym typeface="DM Sans"/>
              </a:rPr>
              <a:t>módulo II, </a:t>
            </a:r>
            <a:r>
              <a:rPr lang="es-419" sz="1350" b="0" i="0" u="none" strike="noStrike" cap="none">
                <a:solidFill>
                  <a:schemeClr val="dk1"/>
                </a:solidFill>
                <a:latin typeface="DM Sans"/>
                <a:ea typeface="DM Sans"/>
                <a:cs typeface="DM Sans"/>
                <a:sym typeface="DM Sans"/>
              </a:rPr>
              <a:t>marcando con el ícono correspondiente las clases que sí tienen entregables</a:t>
            </a:r>
            <a:r>
              <a:rPr lang="es-419" sz="1350">
                <a:solidFill>
                  <a:schemeClr val="dk1"/>
                </a:solidFill>
                <a:latin typeface="DM Sans"/>
                <a:ea typeface="DM Sans"/>
                <a:cs typeface="DM Sans"/>
                <a:sym typeface="DM Sans"/>
              </a:rPr>
              <a:t>.</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419" sz="1350" b="0" i="0" u="none" strike="noStrike" cap="none">
                <a:solidFill>
                  <a:schemeClr val="dk1"/>
                </a:solidFill>
                <a:latin typeface="DM Sans"/>
                <a:ea typeface="DM Sans"/>
                <a:cs typeface="DM Sans"/>
                <a:sym typeface="DM Sans"/>
              </a:rPr>
              <a:t>De esta forma podrás tener un pantallazo del cronograma de clases y los desafíos que deberás completar. </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Testing avanzado</a:t>
            </a:r>
            <a:endParaRPr sz="4000" b="1" i="0" u="none" strike="noStrike" cap="none">
              <a:solidFill>
                <a:schemeClr val="dk1"/>
              </a:solidFill>
              <a:latin typeface="DM Sans"/>
              <a:ea typeface="DM Sans"/>
              <a:cs typeface="DM Sans"/>
              <a:sym typeface="DM Sans"/>
            </a:endParaRPr>
          </a:p>
        </p:txBody>
      </p:sp>
      <p:sp>
        <p:nvSpPr>
          <p:cNvPr id="540" name="Google Shape;540;p8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41</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5" name="Google Shape;545;p89"/>
          <p:cNvGrpSpPr/>
          <p:nvPr/>
        </p:nvGrpSpPr>
        <p:grpSpPr>
          <a:xfrm>
            <a:off x="4202550" y="994173"/>
            <a:ext cx="738900" cy="738900"/>
            <a:chOff x="5323100" y="2467173"/>
            <a:chExt cx="738900" cy="738900"/>
          </a:xfrm>
        </p:grpSpPr>
        <p:sp>
          <p:nvSpPr>
            <p:cNvPr id="546" name="Google Shape;546;p89"/>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47" name="Google Shape;547;p89" title="ícono de desafío complementario"/>
            <p:cNvPicPr preferRelativeResize="0"/>
            <p:nvPr/>
          </p:nvPicPr>
          <p:blipFill rotWithShape="1">
            <a:blip r:embed="rId3">
              <a:alphaModFix/>
            </a:blip>
            <a:srcRect/>
            <a:stretch/>
          </p:blipFill>
          <p:spPr>
            <a:xfrm>
              <a:off x="5470107" y="2622261"/>
              <a:ext cx="428721" cy="428726"/>
            </a:xfrm>
            <a:prstGeom prst="rect">
              <a:avLst/>
            </a:prstGeom>
            <a:noFill/>
            <a:ln>
              <a:noFill/>
            </a:ln>
          </p:spPr>
        </p:pic>
      </p:grpSp>
      <p:sp>
        <p:nvSpPr>
          <p:cNvPr id="548" name="Google Shape;548;p89"/>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Módulos de Testing para proyecto final</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grpSp>
        <p:nvGrpSpPr>
          <p:cNvPr id="553" name="Google Shape;553;p90"/>
          <p:cNvGrpSpPr/>
          <p:nvPr/>
        </p:nvGrpSpPr>
        <p:grpSpPr>
          <a:xfrm>
            <a:off x="457359" y="468285"/>
            <a:ext cx="431074" cy="431074"/>
            <a:chOff x="5323100" y="2467173"/>
            <a:chExt cx="738900" cy="738900"/>
          </a:xfrm>
        </p:grpSpPr>
        <p:sp>
          <p:nvSpPr>
            <p:cNvPr id="554" name="Google Shape;554;p90"/>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55" name="Google Shape;555;p90" title="ícono de desafío complementario"/>
            <p:cNvPicPr preferRelativeResize="0"/>
            <p:nvPr/>
          </p:nvPicPr>
          <p:blipFill rotWithShape="1">
            <a:blip r:embed="rId3">
              <a:alphaModFix/>
            </a:blip>
            <a:srcRect/>
            <a:stretch/>
          </p:blipFill>
          <p:spPr>
            <a:xfrm>
              <a:off x="5470107" y="2622261"/>
              <a:ext cx="428721" cy="428726"/>
            </a:xfrm>
            <a:prstGeom prst="rect">
              <a:avLst/>
            </a:prstGeom>
            <a:noFill/>
            <a:ln>
              <a:noFill/>
            </a:ln>
          </p:spPr>
        </p:pic>
      </p:grpSp>
      <p:sp>
        <p:nvSpPr>
          <p:cNvPr id="556" name="Google Shape;556;p90"/>
          <p:cNvSpPr txBox="1"/>
          <p:nvPr/>
        </p:nvSpPr>
        <p:spPr>
          <a:xfrm>
            <a:off x="486150" y="972375"/>
            <a:ext cx="8171700" cy="641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300" b="1">
                <a:solidFill>
                  <a:schemeClr val="dk1"/>
                </a:solidFill>
                <a:latin typeface="DM Sans"/>
                <a:ea typeface="DM Sans"/>
                <a:cs typeface="DM Sans"/>
                <a:sym typeface="DM Sans"/>
              </a:rPr>
              <a:t>Módulos de testing para proyecto final</a:t>
            </a:r>
            <a:endParaRPr sz="3300" b="1" i="0" u="none" strike="noStrike" cap="none">
              <a:solidFill>
                <a:schemeClr val="dk1"/>
              </a:solidFill>
              <a:latin typeface="DM Sans"/>
              <a:ea typeface="DM Sans"/>
              <a:cs typeface="DM Sans"/>
              <a:sym typeface="DM Sans"/>
            </a:endParaRPr>
          </a:p>
        </p:txBody>
      </p:sp>
      <p:pic>
        <p:nvPicPr>
          <p:cNvPr id="557" name="Google Shape;557;p90"/>
          <p:cNvPicPr preferRelativeResize="0"/>
          <p:nvPr/>
        </p:nvPicPr>
        <p:blipFill rotWithShape="1">
          <a:blip r:embed="rId4">
            <a:alphaModFix/>
          </a:blip>
          <a:srcRect l="-3139" r="3139"/>
          <a:stretch/>
        </p:blipFill>
        <p:spPr>
          <a:xfrm>
            <a:off x="7775238" y="4692275"/>
            <a:ext cx="1150750" cy="267575"/>
          </a:xfrm>
          <a:prstGeom prst="rect">
            <a:avLst/>
          </a:prstGeom>
          <a:noFill/>
          <a:ln>
            <a:noFill/>
          </a:ln>
        </p:spPr>
      </p:pic>
      <p:sp>
        <p:nvSpPr>
          <p:cNvPr id="558" name="Google Shape;558;p90"/>
          <p:cNvSpPr txBox="1"/>
          <p:nvPr/>
        </p:nvSpPr>
        <p:spPr>
          <a:xfrm>
            <a:off x="930550" y="468275"/>
            <a:ext cx="2880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COMPLEMENTARIO</a:t>
            </a:r>
            <a:endParaRPr sz="1400" b="0" i="0" u="none" strike="noStrike" cap="none">
              <a:solidFill>
                <a:srgbClr val="000000"/>
              </a:solidFill>
              <a:latin typeface="DM Sans"/>
              <a:ea typeface="DM Sans"/>
              <a:cs typeface="DM Sans"/>
              <a:sym typeface="DM Sans"/>
            </a:endParaRPr>
          </a:p>
        </p:txBody>
      </p:sp>
      <p:sp>
        <p:nvSpPr>
          <p:cNvPr id="559" name="Google Shape;559;p90"/>
          <p:cNvSpPr txBox="1"/>
          <p:nvPr/>
        </p:nvSpPr>
        <p:spPr>
          <a:xfrm>
            <a:off x="4691638" y="1686650"/>
            <a:ext cx="3834600" cy="207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del repositorio en github sin node_modules</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Ya que el testing lo desarrollarás tú, no hay una guía de test por leer. ¡Aplica tu mayor creatividad en tus pruebas! </a:t>
            </a:r>
            <a:endParaRPr sz="1350" b="0" i="0" u="none" strike="noStrike" cap="none">
              <a:solidFill>
                <a:srgbClr val="999999"/>
              </a:solidFill>
              <a:latin typeface="DM Sans"/>
              <a:ea typeface="DM Sans"/>
              <a:cs typeface="DM Sans"/>
              <a:sym typeface="DM Sans"/>
            </a:endParaRPr>
          </a:p>
        </p:txBody>
      </p:sp>
      <p:sp>
        <p:nvSpPr>
          <p:cNvPr id="560" name="Google Shape;560;p90"/>
          <p:cNvSpPr txBox="1"/>
          <p:nvPr/>
        </p:nvSpPr>
        <p:spPr>
          <a:xfrm>
            <a:off x="617763" y="1614075"/>
            <a:ext cx="3834600" cy="352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módulos de testing para tu proyecto principal, utilizando los módulos de mocha + chai + supertest</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Aspectos a incluir</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deben incluir por lo menos 3 tests desarrollados para</a:t>
            </a:r>
            <a:endParaRPr sz="1350">
              <a:solidFill>
                <a:srgbClr val="999999"/>
              </a:solidFill>
              <a:latin typeface="DM Sans"/>
              <a:ea typeface="DM Sans"/>
              <a:cs typeface="DM Sans"/>
              <a:sym typeface="DM Sans"/>
            </a:endParaRPr>
          </a:p>
          <a:p>
            <a:pPr marL="914400" marR="0" lvl="1"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Router de products.</a:t>
            </a:r>
            <a:endParaRPr sz="1350">
              <a:solidFill>
                <a:srgbClr val="999999"/>
              </a:solidFill>
              <a:latin typeface="DM Sans"/>
              <a:ea typeface="DM Sans"/>
              <a:cs typeface="DM Sans"/>
              <a:sym typeface="DM Sans"/>
            </a:endParaRPr>
          </a:p>
          <a:p>
            <a:pPr marL="914400" marR="0" lvl="1"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Router de carts.</a:t>
            </a:r>
            <a:endParaRPr sz="1350">
              <a:solidFill>
                <a:srgbClr val="999999"/>
              </a:solidFill>
              <a:latin typeface="DM Sans"/>
              <a:ea typeface="DM Sans"/>
              <a:cs typeface="DM Sans"/>
              <a:sym typeface="DM Sans"/>
            </a:endParaRPr>
          </a:p>
          <a:p>
            <a:pPr marL="914400" marR="0" lvl="1"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Router de sessions.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NO desarrollar únicamente tests de status, la idea es trabajar lo mejor desarrollado posible las validaciones de testing</a:t>
            </a:r>
            <a:endParaRPr sz="1350">
              <a:solidFill>
                <a:srgbClr val="999999"/>
              </a:solidFill>
              <a:latin typeface="DM Sans"/>
              <a:ea typeface="DM Sans"/>
              <a:cs typeface="DM Sans"/>
              <a:sym typeface="DM Sans"/>
            </a:endParaRPr>
          </a:p>
        </p:txBody>
      </p:sp>
      <p:sp>
        <p:nvSpPr>
          <p:cNvPr id="561" name="Google Shape;561;p90"/>
          <p:cNvSpPr/>
          <p:nvPr/>
        </p:nvSpPr>
        <p:spPr>
          <a:xfrm>
            <a:off x="636450" y="838675"/>
            <a:ext cx="8036700" cy="60600"/>
          </a:xfrm>
          <a:prstGeom prst="rect">
            <a:avLst/>
          </a:prstGeom>
          <a:solidFill>
            <a:srgbClr val="393B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91"/>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Cuarta práctica integradora</a:t>
            </a:r>
            <a:endParaRPr sz="4000" b="1" i="0" u="none" strike="noStrike" cap="none">
              <a:solidFill>
                <a:schemeClr val="dk1"/>
              </a:solidFill>
              <a:latin typeface="DM Sans"/>
              <a:ea typeface="DM Sans"/>
              <a:cs typeface="DM Sans"/>
              <a:sym typeface="DM Sans"/>
            </a:endParaRPr>
          </a:p>
        </p:txBody>
      </p:sp>
      <p:sp>
        <p:nvSpPr>
          <p:cNvPr id="567" name="Google Shape;567;p9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44</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92"/>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Práctica de integración sobre tu ecommerce</a:t>
            </a:r>
            <a:endParaRPr sz="4000" b="1" i="0" u="none" strike="noStrike" cap="none">
              <a:solidFill>
                <a:schemeClr val="dk1"/>
              </a:solidFill>
              <a:highlight>
                <a:srgbClr val="EAFF6A"/>
              </a:highlight>
              <a:latin typeface="DM Sans"/>
              <a:ea typeface="DM Sans"/>
              <a:cs typeface="DM Sans"/>
              <a:sym typeface="DM Sans"/>
            </a:endParaRPr>
          </a:p>
        </p:txBody>
      </p:sp>
      <p:grpSp>
        <p:nvGrpSpPr>
          <p:cNvPr id="573" name="Google Shape;573;p92"/>
          <p:cNvGrpSpPr/>
          <p:nvPr/>
        </p:nvGrpSpPr>
        <p:grpSpPr>
          <a:xfrm>
            <a:off x="4032278" y="991001"/>
            <a:ext cx="898548" cy="898574"/>
            <a:chOff x="7203613" y="720174"/>
            <a:chExt cx="254100" cy="254100"/>
          </a:xfrm>
        </p:grpSpPr>
        <p:sp>
          <p:nvSpPr>
            <p:cNvPr id="574" name="Google Shape;574;p92"/>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5" name="Google Shape;575;p9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3"/>
          <p:cNvSpPr txBox="1"/>
          <p:nvPr/>
        </p:nvSpPr>
        <p:spPr>
          <a:xfrm>
            <a:off x="415050" y="1614275"/>
            <a:ext cx="8313900" cy="3218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dk1"/>
                </a:solidFill>
                <a:latin typeface="DM Sans"/>
                <a:ea typeface="DM Sans"/>
                <a:cs typeface="DM Sans"/>
                <a:sym typeface="DM Sans"/>
              </a:rPr>
              <a:t>Consigna</a:t>
            </a:r>
            <a:endParaRPr sz="1350" b="1" i="0" u="none" strike="noStrike" cap="none">
              <a:solidFill>
                <a:schemeClr val="dk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Con base en el proyecto que venimos desarrollando, toca solidificar algunos procesos</a:t>
            </a:r>
            <a:endParaRPr sz="13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dk1"/>
                </a:solidFill>
                <a:latin typeface="DM Sans"/>
                <a:ea typeface="DM Sans"/>
                <a:cs typeface="DM Sans"/>
                <a:sym typeface="DM Sans"/>
              </a:rPr>
              <a:t>Aspectos a incluir</a:t>
            </a:r>
            <a:endParaRPr sz="1350" b="1" i="0" u="none" strike="noStrike" cap="none">
              <a:solidFill>
                <a:schemeClr val="dk1"/>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Mover la ruta suelta </a:t>
            </a:r>
            <a:r>
              <a:rPr lang="es-419" sz="1350" b="1" i="1">
                <a:solidFill>
                  <a:schemeClr val="dk1"/>
                </a:solidFill>
                <a:latin typeface="DM Sans"/>
                <a:ea typeface="DM Sans"/>
                <a:cs typeface="DM Sans"/>
                <a:sym typeface="DM Sans"/>
              </a:rPr>
              <a:t>/api/users/premium/:uid </a:t>
            </a:r>
            <a:r>
              <a:rPr lang="es-419" sz="1350">
                <a:solidFill>
                  <a:schemeClr val="dk1"/>
                </a:solidFill>
                <a:latin typeface="DM Sans"/>
                <a:ea typeface="DM Sans"/>
                <a:cs typeface="DM Sans"/>
                <a:sym typeface="DM Sans"/>
              </a:rPr>
              <a:t>a un router específico para usuarios en /api/users/</a:t>
            </a:r>
            <a:endParaRPr sz="13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Modificar el modelo de User para que cuente con una nueva propiedad “documents” el cual será un array que contenga los objetos con las siguientes propiedades</a:t>
            </a:r>
            <a:endParaRPr sz="1350">
              <a:solidFill>
                <a:schemeClr val="dk1"/>
              </a:solidFill>
              <a:latin typeface="DM Sans"/>
              <a:ea typeface="DM Sans"/>
              <a:cs typeface="DM Sans"/>
              <a:sym typeface="DM Sans"/>
            </a:endParaRPr>
          </a:p>
          <a:p>
            <a:pPr marL="914400" marR="0" lvl="1"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name: String (Nombre del documento).</a:t>
            </a:r>
            <a:endParaRPr sz="1350">
              <a:solidFill>
                <a:schemeClr val="dk1"/>
              </a:solidFill>
              <a:latin typeface="DM Sans"/>
              <a:ea typeface="DM Sans"/>
              <a:cs typeface="DM Sans"/>
              <a:sym typeface="DM Sans"/>
            </a:endParaRPr>
          </a:p>
          <a:p>
            <a:pPr marL="914400" marR="0" lvl="1"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reference: String (link al documento).</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	No es necesario crear un nuevo modelo de Mongoose para éste.</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Además, agregar una propiedad al usuario llamada “last_connection”, la cual deberá modificarse cada vez que el usuario realice un proceso de login y logout</a:t>
            </a:r>
            <a:endParaRPr sz="1350">
              <a:solidFill>
                <a:schemeClr val="dk1"/>
              </a:solidFill>
              <a:latin typeface="DM Sans"/>
              <a:ea typeface="DM Sans"/>
              <a:cs typeface="DM Sans"/>
              <a:sym typeface="DM Sans"/>
            </a:endParaRPr>
          </a:p>
        </p:txBody>
      </p:sp>
      <p:pic>
        <p:nvPicPr>
          <p:cNvPr id="581" name="Google Shape;581;p93"/>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82" name="Google Shape;582;p93"/>
          <p:cNvSpPr txBox="1"/>
          <p:nvPr/>
        </p:nvSpPr>
        <p:spPr>
          <a:xfrm>
            <a:off x="930550" y="468275"/>
            <a:ext cx="307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a:t>
            </a:r>
            <a:r>
              <a:rPr lang="es-419" sz="1600">
                <a:solidFill>
                  <a:schemeClr val="dk1"/>
                </a:solidFill>
                <a:latin typeface="DM Sans"/>
                <a:ea typeface="DM Sans"/>
                <a:cs typeface="DM Sans"/>
                <a:sym typeface="DM Sans"/>
              </a:rPr>
              <a:t>COMPLEMENTARIO</a:t>
            </a:r>
            <a:endParaRPr sz="1400" b="0" i="0" u="none" strike="noStrike" cap="none">
              <a:solidFill>
                <a:srgbClr val="000000"/>
              </a:solidFill>
              <a:latin typeface="DM Sans"/>
              <a:ea typeface="DM Sans"/>
              <a:cs typeface="DM Sans"/>
              <a:sym typeface="DM Sans"/>
            </a:endParaRPr>
          </a:p>
        </p:txBody>
      </p:sp>
      <p:sp>
        <p:nvSpPr>
          <p:cNvPr id="583" name="Google Shape;583;p93"/>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4" name="Google Shape;584;p93"/>
          <p:cNvGrpSpPr/>
          <p:nvPr/>
        </p:nvGrpSpPr>
        <p:grpSpPr>
          <a:xfrm>
            <a:off x="419406" y="468192"/>
            <a:ext cx="431081" cy="431106"/>
            <a:chOff x="7203613" y="720174"/>
            <a:chExt cx="254100" cy="254100"/>
          </a:xfrm>
        </p:grpSpPr>
        <p:sp>
          <p:nvSpPr>
            <p:cNvPr id="585" name="Google Shape;585;p93"/>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93"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94"/>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592" name="Google Shape;592;p94"/>
          <p:cNvSpPr txBox="1"/>
          <p:nvPr/>
        </p:nvSpPr>
        <p:spPr>
          <a:xfrm>
            <a:off x="930550" y="468275"/>
            <a:ext cx="307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a:t>
            </a:r>
            <a:r>
              <a:rPr lang="es-419" sz="1600">
                <a:solidFill>
                  <a:schemeClr val="dk1"/>
                </a:solidFill>
                <a:latin typeface="DM Sans"/>
                <a:ea typeface="DM Sans"/>
                <a:cs typeface="DM Sans"/>
                <a:sym typeface="DM Sans"/>
              </a:rPr>
              <a:t>COMPLEMENTARIO</a:t>
            </a:r>
            <a:endParaRPr sz="1400" b="0" i="0" u="none" strike="noStrike" cap="none">
              <a:solidFill>
                <a:srgbClr val="000000"/>
              </a:solidFill>
              <a:latin typeface="DM Sans"/>
              <a:ea typeface="DM Sans"/>
              <a:cs typeface="DM Sans"/>
              <a:sym typeface="DM Sans"/>
            </a:endParaRPr>
          </a:p>
        </p:txBody>
      </p:sp>
      <p:sp>
        <p:nvSpPr>
          <p:cNvPr id="593" name="Google Shape;593;p94"/>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94"/>
          <p:cNvSpPr txBox="1"/>
          <p:nvPr/>
        </p:nvSpPr>
        <p:spPr>
          <a:xfrm>
            <a:off x="537975" y="1077925"/>
            <a:ext cx="7643700" cy="3805800"/>
          </a:xfrm>
          <a:prstGeom prst="rect">
            <a:avLst/>
          </a:prstGeom>
          <a:noFill/>
          <a:ln>
            <a:noFill/>
          </a:ln>
        </p:spPr>
        <p:txBody>
          <a:bodyPr spcFirstLastPara="1" wrap="square" lIns="91425" tIns="91425" rIns="91425" bIns="91425" anchor="t" anchorCtr="0">
            <a:spAutoFit/>
          </a:bodyPr>
          <a:lstStyle/>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chemeClr val="dk1"/>
              </a:solidFill>
              <a:latin typeface="DM Sans"/>
              <a:ea typeface="DM Sans"/>
              <a:cs typeface="DM Sans"/>
              <a:sym typeface="DM Sans"/>
            </a:endParaRPr>
          </a:p>
          <a:p>
            <a:pPr marL="0" lvl="0" indent="0" algn="l" rtl="0">
              <a:spcBef>
                <a:spcPts val="0"/>
              </a:spcBef>
              <a:spcAft>
                <a:spcPts val="0"/>
              </a:spcAft>
              <a:buNone/>
            </a:pPr>
            <a:r>
              <a:rPr lang="es-419"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a:p>
            <a:pPr marL="457200" marR="0" lvl="0" indent="-327025" algn="l" rtl="0">
              <a:lnSpc>
                <a:spcPct val="100000"/>
              </a:lnSpc>
              <a:spcBef>
                <a:spcPts val="0"/>
              </a:spcBef>
              <a:spcAft>
                <a:spcPts val="0"/>
              </a:spcAft>
              <a:buClr>
                <a:schemeClr val="accent5"/>
              </a:buClr>
              <a:buSzPts val="1550"/>
              <a:buFont typeface="DM Sans"/>
              <a:buChar char="✓"/>
            </a:pPr>
            <a:r>
              <a:rPr lang="es-419" sz="1350">
                <a:solidFill>
                  <a:schemeClr val="dk1"/>
                </a:solidFill>
                <a:latin typeface="DM Sans"/>
                <a:ea typeface="DM Sans"/>
                <a:cs typeface="DM Sans"/>
                <a:sym typeface="DM Sans"/>
              </a:rPr>
              <a:t>Crear un endpoint en el router de usuarios </a:t>
            </a:r>
            <a:r>
              <a:rPr lang="es-419" sz="1350" b="1" i="1">
                <a:solidFill>
                  <a:schemeClr val="dk1"/>
                </a:solidFill>
                <a:latin typeface="DM Sans"/>
                <a:ea typeface="DM Sans"/>
                <a:cs typeface="DM Sans"/>
                <a:sym typeface="DM Sans"/>
              </a:rPr>
              <a:t>api/users/:uid/documents</a:t>
            </a:r>
            <a:r>
              <a:rPr lang="es-419" sz="1350">
                <a:solidFill>
                  <a:schemeClr val="dk1"/>
                </a:solidFill>
                <a:latin typeface="DM Sans"/>
                <a:ea typeface="DM Sans"/>
                <a:cs typeface="DM Sans"/>
                <a:sym typeface="DM Sans"/>
              </a:rPr>
              <a:t> con el método POST que permita subir uno o múltiples archivos. Utilizar el middleware de Multer para poder recibir los documentos que se carguen y actualizar en el usuario su status para hacer saber que ya subió algún documento en particular.</a:t>
            </a:r>
            <a:endParaRPr sz="13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El middleware de multer deberá estar modificado para que pueda guardar en diferentes carpetas los diferentes archivos que se suban.</a:t>
            </a:r>
            <a:endParaRPr sz="1350">
              <a:solidFill>
                <a:schemeClr val="dk1"/>
              </a:solidFill>
              <a:latin typeface="DM Sans"/>
              <a:ea typeface="DM Sans"/>
              <a:cs typeface="DM Sans"/>
              <a:sym typeface="DM Sans"/>
            </a:endParaRPr>
          </a:p>
          <a:p>
            <a:pPr marL="914400" marR="0" lvl="1"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se sube una imagen de perfil, deberá guardarlo en una carpeta </a:t>
            </a:r>
            <a:r>
              <a:rPr lang="es-419" sz="1350" b="1" i="1">
                <a:solidFill>
                  <a:schemeClr val="dk1"/>
                </a:solidFill>
                <a:latin typeface="DM Sans"/>
                <a:ea typeface="DM Sans"/>
                <a:cs typeface="DM Sans"/>
                <a:sym typeface="DM Sans"/>
              </a:rPr>
              <a:t>profiles</a:t>
            </a:r>
            <a:r>
              <a:rPr lang="es-419" sz="1350">
                <a:solidFill>
                  <a:schemeClr val="dk1"/>
                </a:solidFill>
                <a:latin typeface="DM Sans"/>
                <a:ea typeface="DM Sans"/>
                <a:cs typeface="DM Sans"/>
                <a:sym typeface="DM Sans"/>
              </a:rPr>
              <a:t>, en caso de recibir la imagen de un producto, deberá guardarlo en una carpeta </a:t>
            </a:r>
            <a:r>
              <a:rPr lang="es-419" sz="1350" b="1" i="1">
                <a:solidFill>
                  <a:schemeClr val="dk1"/>
                </a:solidFill>
                <a:latin typeface="DM Sans"/>
                <a:ea typeface="DM Sans"/>
                <a:cs typeface="DM Sans"/>
                <a:sym typeface="DM Sans"/>
              </a:rPr>
              <a:t>products</a:t>
            </a:r>
            <a:r>
              <a:rPr lang="es-419" sz="1350">
                <a:solidFill>
                  <a:schemeClr val="dk1"/>
                </a:solidFill>
                <a:latin typeface="DM Sans"/>
                <a:ea typeface="DM Sans"/>
                <a:cs typeface="DM Sans"/>
                <a:sym typeface="DM Sans"/>
              </a:rPr>
              <a:t>, mientras que ahora al cargar un documento, multer los guardará en una carpeta </a:t>
            </a:r>
            <a:r>
              <a:rPr lang="es-419" sz="1350" b="1" i="1">
                <a:solidFill>
                  <a:schemeClr val="dk1"/>
                </a:solidFill>
                <a:latin typeface="DM Sans"/>
                <a:ea typeface="DM Sans"/>
                <a:cs typeface="DM Sans"/>
                <a:sym typeface="DM Sans"/>
              </a:rPr>
              <a:t>documents</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Modificar el endpoint </a:t>
            </a:r>
            <a:r>
              <a:rPr lang="es-419" sz="1350" b="1" i="1">
                <a:solidFill>
                  <a:schemeClr val="dk1"/>
                </a:solidFill>
                <a:latin typeface="DM Sans"/>
                <a:ea typeface="DM Sans"/>
                <a:cs typeface="DM Sans"/>
                <a:sym typeface="DM Sans"/>
              </a:rPr>
              <a:t>/api/users/premium/:uid  </a:t>
            </a:r>
            <a:r>
              <a:rPr lang="es-419" sz="1350">
                <a:solidFill>
                  <a:schemeClr val="dk1"/>
                </a:solidFill>
                <a:latin typeface="DM Sans"/>
                <a:ea typeface="DM Sans"/>
                <a:cs typeface="DM Sans"/>
                <a:sym typeface="DM Sans"/>
              </a:rPr>
              <a:t> para que sólo actualice al usuario a premium si ya ha cargado los siguientes documentos:</a:t>
            </a:r>
            <a:endParaRPr sz="1350">
              <a:solidFill>
                <a:schemeClr val="dk1"/>
              </a:solidFill>
              <a:latin typeface="DM Sans"/>
              <a:ea typeface="DM Sans"/>
              <a:cs typeface="DM Sans"/>
              <a:sym typeface="DM Sans"/>
            </a:endParaRPr>
          </a:p>
          <a:p>
            <a:pPr marL="914400" lvl="1"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Identificación, Comprobante de domicilio, Comprobante de estado de cuenta</a:t>
            </a:r>
            <a:endParaRPr sz="13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rgbClr val="999999"/>
              </a:solidFill>
              <a:latin typeface="DM Sans"/>
              <a:ea typeface="DM Sans"/>
              <a:cs typeface="DM Sans"/>
              <a:sym typeface="DM Sans"/>
            </a:endParaRPr>
          </a:p>
        </p:txBody>
      </p:sp>
      <p:grpSp>
        <p:nvGrpSpPr>
          <p:cNvPr id="595" name="Google Shape;595;p94"/>
          <p:cNvGrpSpPr/>
          <p:nvPr/>
        </p:nvGrpSpPr>
        <p:grpSpPr>
          <a:xfrm>
            <a:off x="419406" y="468192"/>
            <a:ext cx="431081" cy="431106"/>
            <a:chOff x="7203613" y="720174"/>
            <a:chExt cx="254100" cy="254100"/>
          </a:xfrm>
        </p:grpSpPr>
        <p:sp>
          <p:nvSpPr>
            <p:cNvPr id="596" name="Google Shape;596;p94"/>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7" name="Google Shape;597;p94"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95"/>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603" name="Google Shape;603;p95"/>
          <p:cNvSpPr/>
          <p:nvPr/>
        </p:nvSpPr>
        <p:spPr>
          <a:xfrm>
            <a:off x="636450" y="838675"/>
            <a:ext cx="8036700" cy="6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95"/>
          <p:cNvSpPr txBox="1"/>
          <p:nvPr/>
        </p:nvSpPr>
        <p:spPr>
          <a:xfrm>
            <a:off x="549400" y="2842425"/>
            <a:ext cx="8123700" cy="155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Link al repositorio de GitHub con el proyecto completo (no incluir node_modules).</a:t>
            </a:r>
            <a:endParaRPr sz="1350">
              <a:solidFill>
                <a:schemeClr val="dk1"/>
              </a:solidFill>
              <a:latin typeface="DM Sans"/>
              <a:ea typeface="DM Sans"/>
              <a:cs typeface="DM Sans"/>
              <a:sym typeface="DM Sans"/>
            </a:endParaRPr>
          </a:p>
          <a:p>
            <a:pPr marL="45720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b="1">
                <a:solidFill>
                  <a:schemeClr val="dk1"/>
                </a:solidFill>
                <a:latin typeface="DM Sans"/>
                <a:ea typeface="DM Sans"/>
                <a:cs typeface="DM Sans"/>
                <a:sym typeface="DM Sans"/>
              </a:rPr>
              <a:t>Sugerencias</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5"/>
              </a:buClr>
              <a:buSzPts val="1350"/>
              <a:buFont typeface="DM Sans"/>
              <a:buChar char="✓"/>
            </a:pPr>
            <a:r>
              <a:rPr lang="es-419" sz="1350">
                <a:solidFill>
                  <a:schemeClr val="dk1"/>
                </a:solidFill>
                <a:latin typeface="DM Sans"/>
                <a:ea typeface="DM Sans"/>
                <a:cs typeface="DM Sans"/>
                <a:sym typeface="DM Sans"/>
              </a:rPr>
              <a:t>Corrobora que los usuarios que hayan pasado a premium tengan mayores privilegios de acceso que un usuario normal.</a:t>
            </a:r>
            <a:endParaRPr sz="1150">
              <a:solidFill>
                <a:srgbClr val="999999"/>
              </a:solidFill>
              <a:latin typeface="DM Sans"/>
              <a:ea typeface="DM Sans"/>
              <a:cs typeface="DM Sans"/>
              <a:sym typeface="DM Sans"/>
            </a:endParaRPr>
          </a:p>
        </p:txBody>
      </p:sp>
      <p:grpSp>
        <p:nvGrpSpPr>
          <p:cNvPr id="605" name="Google Shape;605;p95"/>
          <p:cNvGrpSpPr/>
          <p:nvPr/>
        </p:nvGrpSpPr>
        <p:grpSpPr>
          <a:xfrm>
            <a:off x="419406" y="468192"/>
            <a:ext cx="431081" cy="431106"/>
            <a:chOff x="7203613" y="720174"/>
            <a:chExt cx="254100" cy="254100"/>
          </a:xfrm>
        </p:grpSpPr>
        <p:sp>
          <p:nvSpPr>
            <p:cNvPr id="606" name="Google Shape;606;p95"/>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7" name="Google Shape;607;p95"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608" name="Google Shape;608;p95"/>
          <p:cNvSpPr txBox="1"/>
          <p:nvPr/>
        </p:nvSpPr>
        <p:spPr>
          <a:xfrm>
            <a:off x="494775" y="1330075"/>
            <a:ext cx="8343000" cy="16239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chemeClr val="dk1"/>
                </a:solidFill>
                <a:latin typeface="DM Sans"/>
                <a:ea typeface="DM Sans"/>
                <a:cs typeface="DM Sans"/>
                <a:sym typeface="DM Sans"/>
              </a:rPr>
              <a:t>Aspectos a incluir</a:t>
            </a:r>
            <a:endParaRPr sz="1350" b="1" i="0" u="none" strike="noStrike" cap="none">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a:solidFill>
                  <a:schemeClr val="dk1"/>
                </a:solidFill>
                <a:highlight>
                  <a:schemeClr val="accent6"/>
                </a:highlight>
                <a:latin typeface="DM Sans"/>
                <a:ea typeface="DM Sans"/>
                <a:cs typeface="DM Sans"/>
                <a:sym typeface="DM Sans"/>
              </a:rPr>
              <a:t>En caso de llamar al endpoint, si no se ha terminado de cargar la documentación, devolver un error indicando que el usuario no ha terminado de procesar su documentación. </a:t>
            </a:r>
            <a:endParaRPr sz="1350">
              <a:solidFill>
                <a:schemeClr val="dk1"/>
              </a:solidFill>
              <a:highlight>
                <a:schemeClr val="accent6"/>
              </a:highlight>
              <a:latin typeface="DM Sans"/>
              <a:ea typeface="DM Sans"/>
              <a:cs typeface="DM Sans"/>
              <a:sym typeface="DM Sans"/>
            </a:endParaRPr>
          </a:p>
          <a:p>
            <a:pPr marL="0" lvl="0" indent="0" algn="l" rtl="0">
              <a:spcBef>
                <a:spcPts val="0"/>
              </a:spcBef>
              <a:spcAft>
                <a:spcPts val="0"/>
              </a:spcAft>
              <a:buNone/>
            </a:pPr>
            <a:r>
              <a:rPr lang="es-419" sz="1350">
                <a:solidFill>
                  <a:schemeClr val="dk1"/>
                </a:solidFill>
                <a:highlight>
                  <a:schemeClr val="accent6"/>
                </a:highlight>
                <a:latin typeface="DM Sans"/>
                <a:ea typeface="DM Sans"/>
                <a:cs typeface="DM Sans"/>
                <a:sym typeface="DM Sans"/>
              </a:rPr>
              <a:t>(Sólo si quiere pasar de user a premium, no al revés)</a:t>
            </a:r>
            <a:endParaRPr sz="1150">
              <a:solidFill>
                <a:schemeClr val="dk1"/>
              </a:solidFill>
              <a:highlight>
                <a:schemeClr val="accent6"/>
              </a:highlight>
              <a:latin typeface="DM Sans"/>
              <a:ea typeface="DM Sans"/>
              <a:cs typeface="DM Sans"/>
              <a:sym typeface="DM Sans"/>
            </a:endParaRPr>
          </a:p>
          <a:p>
            <a:pPr marL="457200" marR="0" lvl="0" indent="0" algn="l" rtl="0">
              <a:lnSpc>
                <a:spcPct val="100000"/>
              </a:lnSpc>
              <a:spcBef>
                <a:spcPts val="0"/>
              </a:spcBef>
              <a:spcAft>
                <a:spcPts val="0"/>
              </a:spcAft>
              <a:buNone/>
            </a:pPr>
            <a:endParaRPr sz="1250">
              <a:solidFill>
                <a:srgbClr val="999999"/>
              </a:solidFill>
              <a:latin typeface="DM Sans"/>
              <a:ea typeface="DM Sans"/>
              <a:cs typeface="DM Sans"/>
              <a:sym typeface="DM Sans"/>
            </a:endParaRPr>
          </a:p>
        </p:txBody>
      </p:sp>
      <p:sp>
        <p:nvSpPr>
          <p:cNvPr id="609" name="Google Shape;609;p95"/>
          <p:cNvSpPr txBox="1"/>
          <p:nvPr/>
        </p:nvSpPr>
        <p:spPr>
          <a:xfrm>
            <a:off x="930550" y="468275"/>
            <a:ext cx="3072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a:t>
            </a:r>
            <a:r>
              <a:rPr lang="es-419" sz="1600">
                <a:solidFill>
                  <a:schemeClr val="dk1"/>
                </a:solidFill>
                <a:latin typeface="DM Sans"/>
                <a:ea typeface="DM Sans"/>
                <a:cs typeface="DM Sans"/>
                <a:sym typeface="DM Sans"/>
              </a:rPr>
              <a:t>COMPLEMENTARIO</a:t>
            </a:r>
            <a:endParaRPr sz="1400" b="0" i="0" u="none" strike="noStrike" cap="non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6"/>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Pasarelas de pago</a:t>
            </a:r>
            <a:endParaRPr sz="4000" b="1" i="0" u="none" strike="noStrike" cap="none">
              <a:solidFill>
                <a:schemeClr val="dk1"/>
              </a:solidFill>
              <a:latin typeface="DM Sans"/>
              <a:ea typeface="DM Sans"/>
              <a:cs typeface="DM Sans"/>
              <a:sym typeface="DM Sans"/>
            </a:endParaRPr>
          </a:p>
        </p:txBody>
      </p:sp>
      <p:sp>
        <p:nvSpPr>
          <p:cNvPr id="615" name="Google Shape;615;p9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46</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Google Shape;620;p97"/>
          <p:cNvGrpSpPr/>
          <p:nvPr/>
        </p:nvGrpSpPr>
        <p:grpSpPr>
          <a:xfrm>
            <a:off x="4202551" y="905623"/>
            <a:ext cx="738900" cy="738900"/>
            <a:chOff x="7208351" y="2467173"/>
            <a:chExt cx="738900" cy="738900"/>
          </a:xfrm>
        </p:grpSpPr>
        <p:sp>
          <p:nvSpPr>
            <p:cNvPr id="621" name="Google Shape;621;p9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22" name="Google Shape;622;p9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23" name="Google Shape;623;p97"/>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Backend de una aplicación ecommerce</a:t>
            </a:r>
            <a:endParaRPr sz="4000" b="1">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71"/>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3500"/>
              <a:buFont typeface="Arial"/>
              <a:buNone/>
            </a:pPr>
            <a:r>
              <a:rPr lang="es-419" sz="3500" b="1" i="0" u="none" strike="noStrike" cap="none">
                <a:solidFill>
                  <a:schemeClr val="lt1"/>
                </a:solidFill>
                <a:latin typeface="DM Sans"/>
                <a:ea typeface="DM Sans"/>
                <a:cs typeface="DM Sans"/>
                <a:sym typeface="DM Sans"/>
              </a:rPr>
              <a:t>Sistema de entregas</a:t>
            </a:r>
            <a:endParaRPr sz="3500" b="1" i="0" u="none" strike="noStrike" cap="none">
              <a:solidFill>
                <a:schemeClr val="lt1"/>
              </a:solidFill>
              <a:latin typeface="DM Sans"/>
              <a:ea typeface="DM Sans"/>
              <a:cs typeface="DM Sans"/>
              <a:sym typeface="DM Sans"/>
            </a:endParaRPr>
          </a:p>
        </p:txBody>
      </p:sp>
      <p:sp>
        <p:nvSpPr>
          <p:cNvPr id="238" name="Google Shape;238;p7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71"/>
          <p:cNvSpPr txBox="1"/>
          <p:nvPr/>
        </p:nvSpPr>
        <p:spPr>
          <a:xfrm>
            <a:off x="1028675" y="2212050"/>
            <a:ext cx="21663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419" sz="1200" b="0" i="0" u="none" strike="noStrike" cap="none">
                <a:solidFill>
                  <a:srgbClr val="000000"/>
                </a:solidFill>
                <a:latin typeface="DM Sans"/>
                <a:ea typeface="DM Sans"/>
                <a:cs typeface="DM Sans"/>
                <a:sym typeface="DM Sans"/>
              </a:rPr>
              <a:t>Tienen una vigencia de 7 días, es decir, a partir de la fecha (de la clase) en la que se lanza el desafío, empezarán a correr 7 días continuos, para que puedas cargar tu desafío en la plataforma.</a:t>
            </a:r>
            <a:endParaRPr sz="1200" b="0" i="0" u="none" strike="noStrike" cap="none">
              <a:solidFill>
                <a:srgbClr val="000000"/>
              </a:solidFill>
              <a:latin typeface="DM Sans"/>
              <a:ea typeface="DM Sans"/>
              <a:cs typeface="DM Sans"/>
              <a:sym typeface="DM Sans"/>
            </a:endParaRPr>
          </a:p>
        </p:txBody>
      </p:sp>
      <p:sp>
        <p:nvSpPr>
          <p:cNvPr id="240" name="Google Shape;240;p71"/>
          <p:cNvSpPr txBox="1"/>
          <p:nvPr/>
        </p:nvSpPr>
        <p:spPr>
          <a:xfrm>
            <a:off x="1028675" y="181185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419" sz="1400" b="1" i="0" u="none" strike="noStrike" cap="none">
                <a:solidFill>
                  <a:srgbClr val="000000"/>
                </a:solidFill>
                <a:latin typeface="DM Sans"/>
                <a:ea typeface="DM Sans"/>
                <a:cs typeface="DM Sans"/>
                <a:sym typeface="DM Sans"/>
              </a:rPr>
              <a:t>Desafíos entregables</a:t>
            </a:r>
            <a:endParaRPr sz="1400" b="1" i="0" u="none" strike="noStrike" cap="none">
              <a:solidFill>
                <a:srgbClr val="000000"/>
              </a:solidFill>
              <a:latin typeface="DM Sans"/>
              <a:ea typeface="DM Sans"/>
              <a:cs typeface="DM Sans"/>
              <a:sym typeface="DM Sans"/>
            </a:endParaRPr>
          </a:p>
        </p:txBody>
      </p:sp>
      <p:sp>
        <p:nvSpPr>
          <p:cNvPr id="241" name="Google Shape;241;p71"/>
          <p:cNvSpPr txBox="1"/>
          <p:nvPr/>
        </p:nvSpPr>
        <p:spPr>
          <a:xfrm>
            <a:off x="3488850" y="2212050"/>
            <a:ext cx="21663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419" sz="1200" b="0" i="0" u="none" strike="noStrike" cap="none">
                <a:solidFill>
                  <a:srgbClr val="000000"/>
                </a:solidFill>
                <a:latin typeface="DM Sans"/>
                <a:ea typeface="DM Sans"/>
                <a:cs typeface="DM Sans"/>
                <a:sym typeface="DM Sans"/>
              </a:rPr>
              <a:t>También tiene una vigencia o duración de 7 días antes de que el botón de “entrega” se deshabilite. Por este motivo te recomendamos estar al día con todas las actividades planteadas.</a:t>
            </a:r>
            <a:endParaRPr sz="1200" b="0" i="0" u="none" strike="noStrike" cap="none">
              <a:solidFill>
                <a:srgbClr val="000000"/>
              </a:solidFill>
              <a:latin typeface="DM Sans"/>
              <a:ea typeface="DM Sans"/>
              <a:cs typeface="DM Sans"/>
              <a:sym typeface="DM Sans"/>
            </a:endParaRPr>
          </a:p>
        </p:txBody>
      </p:sp>
      <p:sp>
        <p:nvSpPr>
          <p:cNvPr id="242" name="Google Shape;242;p71"/>
          <p:cNvSpPr txBox="1"/>
          <p:nvPr/>
        </p:nvSpPr>
        <p:spPr>
          <a:xfrm>
            <a:off x="3488850" y="181185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419" sz="1400" b="1" i="0" u="none" strike="noStrike" cap="none">
                <a:solidFill>
                  <a:srgbClr val="000000"/>
                </a:solidFill>
                <a:latin typeface="DM Sans"/>
                <a:ea typeface="DM Sans"/>
                <a:cs typeface="DM Sans"/>
                <a:sym typeface="DM Sans"/>
              </a:rPr>
              <a:t>Pre-entrega del PF</a:t>
            </a:r>
            <a:endParaRPr sz="1400" b="1" i="0" u="none" strike="noStrike" cap="none">
              <a:solidFill>
                <a:srgbClr val="000000"/>
              </a:solidFill>
              <a:latin typeface="DM Sans"/>
              <a:ea typeface="DM Sans"/>
              <a:cs typeface="DM Sans"/>
              <a:sym typeface="DM Sans"/>
            </a:endParaRPr>
          </a:p>
        </p:txBody>
      </p:sp>
      <p:sp>
        <p:nvSpPr>
          <p:cNvPr id="243" name="Google Shape;243;p71"/>
          <p:cNvSpPr txBox="1"/>
          <p:nvPr/>
        </p:nvSpPr>
        <p:spPr>
          <a:xfrm>
            <a:off x="5949025" y="2212050"/>
            <a:ext cx="2365800" cy="184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419" sz="1200" b="0" i="0" u="none" strike="noStrike" cap="none">
                <a:solidFill>
                  <a:srgbClr val="000000"/>
                </a:solidFill>
                <a:latin typeface="DM Sans"/>
                <a:ea typeface="DM Sans"/>
                <a:cs typeface="DM Sans"/>
                <a:sym typeface="DM Sans"/>
              </a:rPr>
              <a:t>A diferencia de los anteriores puntos, cuenta con un lapso de 20 días continuos luego de finalizada la última clase (</a:t>
            </a:r>
            <a:r>
              <a:rPr lang="es-419" sz="1200" b="1" i="0" u="none" strike="noStrike" cap="none">
                <a:solidFill>
                  <a:srgbClr val="000000"/>
                </a:solidFill>
                <a:latin typeface="DM Sans"/>
                <a:ea typeface="DM Sans"/>
                <a:cs typeface="DM Sans"/>
                <a:sym typeface="DM Sans"/>
              </a:rPr>
              <a:t>n°</a:t>
            </a:r>
            <a:r>
              <a:rPr lang="es-419" sz="1200" b="1">
                <a:latin typeface="DM Sans"/>
                <a:ea typeface="DM Sans"/>
                <a:cs typeface="DM Sans"/>
                <a:sym typeface="DM Sans"/>
              </a:rPr>
              <a:t>46</a:t>
            </a:r>
            <a:r>
              <a:rPr lang="es-419" sz="1200" b="0" i="0" u="none" strike="noStrike" cap="none">
                <a:solidFill>
                  <a:srgbClr val="000000"/>
                </a:solidFill>
                <a:latin typeface="DM Sans"/>
                <a:ea typeface="DM Sans"/>
                <a:cs typeface="DM Sans"/>
                <a:sym typeface="DM Sans"/>
              </a:rPr>
              <a:t>). Posterior a ese tiempo, el botón de la entrega quedará inhabilitado y no será posible entregarlo o recibirlo por otros medios. </a:t>
            </a:r>
            <a:endParaRPr sz="1350" b="0" i="0" u="none" strike="noStrike" cap="none">
              <a:solidFill>
                <a:srgbClr val="000000"/>
              </a:solidFill>
              <a:latin typeface="DM Sans"/>
              <a:ea typeface="DM Sans"/>
              <a:cs typeface="DM Sans"/>
              <a:sym typeface="DM Sans"/>
            </a:endParaRPr>
          </a:p>
        </p:txBody>
      </p:sp>
      <p:sp>
        <p:nvSpPr>
          <p:cNvPr id="244" name="Google Shape;244;p71"/>
          <p:cNvSpPr txBox="1"/>
          <p:nvPr/>
        </p:nvSpPr>
        <p:spPr>
          <a:xfrm>
            <a:off x="5949025" y="1811850"/>
            <a:ext cx="216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419" sz="1400" b="1" i="0" u="none" strike="noStrike" cap="none">
                <a:solidFill>
                  <a:srgbClr val="000000"/>
                </a:solidFill>
                <a:latin typeface="DM Sans"/>
                <a:ea typeface="DM Sans"/>
                <a:cs typeface="DM Sans"/>
                <a:sym typeface="DM Sans"/>
              </a:rPr>
              <a:t>Proyecto Final</a:t>
            </a:r>
            <a:endParaRPr sz="1400" b="1" i="0" u="none" strike="noStrike" cap="none">
              <a:solidFill>
                <a:srgbClr val="000000"/>
              </a:solidFill>
              <a:latin typeface="DM Sans"/>
              <a:ea typeface="DM Sans"/>
              <a:cs typeface="DM Sans"/>
              <a:sym typeface="DM Sans"/>
            </a:endParaRPr>
          </a:p>
        </p:txBody>
      </p:sp>
      <p:pic>
        <p:nvPicPr>
          <p:cNvPr id="245" name="Google Shape;245;p71"/>
          <p:cNvPicPr preferRelativeResize="0"/>
          <p:nvPr/>
        </p:nvPicPr>
        <p:blipFill rotWithShape="1">
          <a:blip r:embed="rId3">
            <a:alphaModFix/>
          </a:blip>
          <a:srcRect/>
          <a:stretch/>
        </p:blipFill>
        <p:spPr>
          <a:xfrm>
            <a:off x="3560348" y="1479086"/>
            <a:ext cx="192136" cy="192145"/>
          </a:xfrm>
          <a:prstGeom prst="rect">
            <a:avLst/>
          </a:prstGeom>
          <a:noFill/>
          <a:ln>
            <a:noFill/>
          </a:ln>
        </p:spPr>
      </p:pic>
      <p:pic>
        <p:nvPicPr>
          <p:cNvPr id="246" name="Google Shape;246;p71"/>
          <p:cNvPicPr preferRelativeResize="0"/>
          <p:nvPr/>
        </p:nvPicPr>
        <p:blipFill rotWithShape="1">
          <a:blip r:embed="rId4">
            <a:alphaModFix/>
          </a:blip>
          <a:srcRect/>
          <a:stretch/>
        </p:blipFill>
        <p:spPr>
          <a:xfrm>
            <a:off x="1124911" y="1488410"/>
            <a:ext cx="182807" cy="182809"/>
          </a:xfrm>
          <a:prstGeom prst="rect">
            <a:avLst/>
          </a:prstGeom>
          <a:noFill/>
          <a:ln>
            <a:noFill/>
          </a:ln>
        </p:spPr>
      </p:pic>
      <p:pic>
        <p:nvPicPr>
          <p:cNvPr id="247" name="Google Shape;247;p71"/>
          <p:cNvPicPr preferRelativeResize="0"/>
          <p:nvPr/>
        </p:nvPicPr>
        <p:blipFill rotWithShape="1">
          <a:blip r:embed="rId3">
            <a:alphaModFix/>
          </a:blip>
          <a:srcRect/>
          <a:stretch/>
        </p:blipFill>
        <p:spPr>
          <a:xfrm>
            <a:off x="6043973" y="1483749"/>
            <a:ext cx="192136" cy="1921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grpSp>
        <p:nvGrpSpPr>
          <p:cNvPr id="628" name="Google Shape;628;p98"/>
          <p:cNvGrpSpPr/>
          <p:nvPr/>
        </p:nvGrpSpPr>
        <p:grpSpPr>
          <a:xfrm>
            <a:off x="457359" y="468298"/>
            <a:ext cx="431074" cy="431074"/>
            <a:chOff x="7208351" y="2467173"/>
            <a:chExt cx="738900" cy="738900"/>
          </a:xfrm>
        </p:grpSpPr>
        <p:sp>
          <p:nvSpPr>
            <p:cNvPr id="629" name="Google Shape;629;p9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0" name="Google Shape;630;p9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31" name="Google Shape;631;p98"/>
          <p:cNvSpPr txBox="1"/>
          <p:nvPr/>
        </p:nvSpPr>
        <p:spPr>
          <a:xfrm>
            <a:off x="476250" y="899275"/>
            <a:ext cx="731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419" sz="4000" b="1">
                <a:solidFill>
                  <a:schemeClr val="dk1"/>
                </a:solidFill>
                <a:latin typeface="DM Sans"/>
                <a:ea typeface="DM Sans"/>
                <a:cs typeface="DM Sans"/>
                <a:sym typeface="DM Sans"/>
              </a:rPr>
              <a:t>Backend de una aplicación ecommerce</a:t>
            </a:r>
            <a:endParaRPr sz="4000" b="1">
              <a:solidFill>
                <a:schemeClr val="dk1"/>
              </a:solidFill>
              <a:latin typeface="DM Sans"/>
              <a:ea typeface="DM Sans"/>
              <a:cs typeface="DM Sans"/>
              <a:sym typeface="DM Sans"/>
            </a:endParaRPr>
          </a:p>
        </p:txBody>
      </p:sp>
      <p:pic>
        <p:nvPicPr>
          <p:cNvPr id="632" name="Google Shape;632;p98"/>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33" name="Google Shape;633;p9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634" name="Google Shape;634;p98"/>
          <p:cNvSpPr txBox="1"/>
          <p:nvPr/>
        </p:nvSpPr>
        <p:spPr>
          <a:xfrm>
            <a:off x="533550" y="2275000"/>
            <a:ext cx="67893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solidFill>
                  <a:schemeClr val="dk1"/>
                </a:solidFill>
                <a:latin typeface="DM Sans"/>
                <a:ea typeface="DM Sans"/>
                <a:cs typeface="DM Sans"/>
                <a:sym typeface="DM Sans"/>
              </a:rPr>
              <a:t>Desde el router de /api/users, crear tres rutas:</a:t>
            </a:r>
            <a:endParaRPr sz="1100">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419" sz="1100">
                <a:solidFill>
                  <a:schemeClr val="dk1"/>
                </a:solidFill>
                <a:latin typeface="DM Sans"/>
                <a:ea typeface="DM Sans"/>
                <a:cs typeface="DM Sans"/>
                <a:sym typeface="DM Sans"/>
              </a:rPr>
              <a:t>GET  /  deberá obtener todos los usuarios, éste sólo debe devolver los datos principales como nombre, correo, tipo de cuenta (rol)</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457200" lvl="0" indent="-298450" algn="l" rtl="0">
              <a:spcBef>
                <a:spcPts val="0"/>
              </a:spcBef>
              <a:spcAft>
                <a:spcPts val="0"/>
              </a:spcAft>
              <a:buClr>
                <a:schemeClr val="dk1"/>
              </a:buClr>
              <a:buSzPts val="1100"/>
              <a:buFont typeface="DM Sans"/>
              <a:buChar char="✓"/>
            </a:pPr>
            <a:r>
              <a:rPr lang="es-419" sz="1100">
                <a:solidFill>
                  <a:schemeClr val="dk1"/>
                </a:solidFill>
                <a:latin typeface="DM Sans"/>
                <a:ea typeface="DM Sans"/>
                <a:cs typeface="DM Sans"/>
                <a:sym typeface="DM Sans"/>
              </a:rPr>
              <a:t>DELETE / deberá limpiar a todos los usuarios que no hayan tenido conexión en los últimos 2 días. (puedes hacer pruebas con los últimos 30 minutos, por ejemplo). Deberá enviarse un correo indicando al usuario que su cuenta ha sido eliminada por inactividad</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Crear una vista para poder visualizar, modificar el rol y eliminar un usuario. Esta vista únicamente será accesible para el administrador del ecommerce</a:t>
            </a:r>
            <a:endParaRPr sz="1250">
              <a:latin typeface="DM Sans"/>
              <a:ea typeface="DM Sans"/>
              <a:cs typeface="DM Sans"/>
              <a:sym typeface="DM Sans"/>
            </a:endParaRPr>
          </a:p>
        </p:txBody>
      </p:sp>
      <p:sp>
        <p:nvSpPr>
          <p:cNvPr id="635" name="Google Shape;635;p9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pSp>
        <p:nvGrpSpPr>
          <p:cNvPr id="640" name="Google Shape;640;p99"/>
          <p:cNvGrpSpPr/>
          <p:nvPr/>
        </p:nvGrpSpPr>
        <p:grpSpPr>
          <a:xfrm>
            <a:off x="457359" y="468298"/>
            <a:ext cx="431074" cy="431074"/>
            <a:chOff x="7208351" y="2467173"/>
            <a:chExt cx="738900" cy="738900"/>
          </a:xfrm>
        </p:grpSpPr>
        <p:sp>
          <p:nvSpPr>
            <p:cNvPr id="641" name="Google Shape;641;p9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99"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43" name="Google Shape;643;p99"/>
          <p:cNvSpPr txBox="1"/>
          <p:nvPr/>
        </p:nvSpPr>
        <p:spPr>
          <a:xfrm>
            <a:off x="476250" y="899275"/>
            <a:ext cx="73101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chemeClr val="dk1"/>
              </a:buClr>
              <a:buSzPts val="1100"/>
              <a:buFont typeface="Arial"/>
              <a:buNone/>
            </a:pPr>
            <a:r>
              <a:rPr lang="es-419" sz="4000" b="1">
                <a:solidFill>
                  <a:schemeClr val="dk1"/>
                </a:solidFill>
                <a:latin typeface="DM Sans"/>
                <a:ea typeface="DM Sans"/>
                <a:cs typeface="DM Sans"/>
                <a:sym typeface="DM Sans"/>
              </a:rPr>
              <a:t>Backend de una aplicación ecommerce</a:t>
            </a:r>
            <a:endParaRPr sz="4000" b="1">
              <a:solidFill>
                <a:schemeClr val="dk1"/>
              </a:solidFill>
              <a:latin typeface="DM Sans"/>
              <a:ea typeface="DM Sans"/>
              <a:cs typeface="DM Sans"/>
              <a:sym typeface="DM Sans"/>
            </a:endParaRPr>
          </a:p>
        </p:txBody>
      </p:sp>
      <p:pic>
        <p:nvPicPr>
          <p:cNvPr id="644" name="Google Shape;644;p99"/>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45" name="Google Shape;645;p9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646" name="Google Shape;646;p99"/>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99"/>
          <p:cNvSpPr txBox="1"/>
          <p:nvPr/>
        </p:nvSpPr>
        <p:spPr>
          <a:xfrm>
            <a:off x="544850" y="2281175"/>
            <a:ext cx="77370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00">
                <a:solidFill>
                  <a:schemeClr val="dk1"/>
                </a:solidFill>
                <a:latin typeface="DM Sans"/>
                <a:ea typeface="DM Sans"/>
                <a:cs typeface="DM Sans"/>
                <a:sym typeface="DM Sans"/>
              </a:rPr>
              <a:t>Modificar el endpoint que elimina productos, para que, en caso de que el producto pertenezca a un usuario premium, le envíe un correo indicándole que el producto fue eliminado.</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Finalizar las vistas pendientes para la realización de flujo completo de compra. NO ES NECESARIO tener una estructura específica de vistas, sólo las que tú consideres necesarias para poder llevar a cabo el proceso de compra.</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No es necesario desarrollar vistas para módulos que no influyan en el proceso de compra (Como vistas de usuarios premium para crear productos, o vistas de panel de admin para updates de productos, etc)</a:t>
            </a: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endParaRPr sz="1100">
              <a:solidFill>
                <a:schemeClr val="dk1"/>
              </a:solidFill>
              <a:latin typeface="DM Sans"/>
              <a:ea typeface="DM Sans"/>
              <a:cs typeface="DM Sans"/>
              <a:sym typeface="DM Sans"/>
            </a:endParaRPr>
          </a:p>
          <a:p>
            <a:pPr marL="0" lvl="0" indent="0" algn="l" rtl="0">
              <a:spcBef>
                <a:spcPts val="0"/>
              </a:spcBef>
              <a:spcAft>
                <a:spcPts val="0"/>
              </a:spcAft>
              <a:buNone/>
            </a:pPr>
            <a:r>
              <a:rPr lang="es-419" sz="1100">
                <a:solidFill>
                  <a:schemeClr val="dk1"/>
                </a:solidFill>
                <a:latin typeface="DM Sans"/>
                <a:ea typeface="DM Sans"/>
                <a:cs typeface="DM Sans"/>
                <a:sym typeface="DM Sans"/>
              </a:rPr>
              <a:t>Realizar el despliegue de tu aplicativo en la plataforma de tu elección (Preferentemente Railway.app, pues es la abarcada en el curso) y corroborar que se puede llevar a cabo un proceso de compra completo.</a:t>
            </a:r>
            <a:endParaRPr sz="12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grpSp>
        <p:nvGrpSpPr>
          <p:cNvPr id="652" name="Google Shape;652;p100"/>
          <p:cNvGrpSpPr/>
          <p:nvPr/>
        </p:nvGrpSpPr>
        <p:grpSpPr>
          <a:xfrm>
            <a:off x="457359" y="468298"/>
            <a:ext cx="431074" cy="431074"/>
            <a:chOff x="7208351" y="2467173"/>
            <a:chExt cx="738900" cy="738900"/>
          </a:xfrm>
        </p:grpSpPr>
        <p:sp>
          <p:nvSpPr>
            <p:cNvPr id="653" name="Google Shape;653;p10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4" name="Google Shape;654;p10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655" name="Google Shape;655;p100"/>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Última entrega</a:t>
            </a:r>
            <a:endParaRPr sz="4000" b="1" i="0" u="none" strike="noStrike" cap="none">
              <a:solidFill>
                <a:schemeClr val="dk1"/>
              </a:solidFill>
              <a:latin typeface="DM Sans"/>
              <a:ea typeface="DM Sans"/>
              <a:cs typeface="DM Sans"/>
              <a:sym typeface="DM Sans"/>
            </a:endParaRPr>
          </a:p>
        </p:txBody>
      </p:sp>
      <p:pic>
        <p:nvPicPr>
          <p:cNvPr id="656" name="Google Shape;656;p10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657" name="Google Shape;657;p10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658" name="Google Shape;658;p100"/>
          <p:cNvSpPr txBox="1"/>
          <p:nvPr/>
        </p:nvSpPr>
        <p:spPr>
          <a:xfrm>
            <a:off x="4527575" y="1908175"/>
            <a:ext cx="3834600" cy="290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al repositorio sin node_modules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del proyecto desplegado.</a:t>
            </a:r>
            <a:r>
              <a:rPr lang="es-419" sz="1350" b="0" i="0" u="none" strike="noStrike" cap="none">
                <a:solidFill>
                  <a:srgbClr val="999999"/>
                </a:solidFill>
                <a:latin typeface="DM Sans"/>
                <a:ea typeface="DM Sans"/>
                <a:cs typeface="DM Sans"/>
                <a:sym typeface="DM Sans"/>
              </a:rPr>
              <a:t>.</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Presta especial atención al template del Proyecto final. ¡Es crucial para alcanzar la nota que esperas!</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Debido a la complejidad de frontend requerida para poder aplicar una pasarela de pago, el PF no evalúa la pasarela de pago.</a:t>
            </a:r>
            <a:endParaRPr sz="1350">
              <a:solidFill>
                <a:srgbClr val="999999"/>
              </a:solidFill>
              <a:latin typeface="DM Sans"/>
              <a:ea typeface="DM Sans"/>
              <a:cs typeface="DM Sans"/>
              <a:sym typeface="DM Sans"/>
            </a:endParaRPr>
          </a:p>
        </p:txBody>
      </p:sp>
      <p:sp>
        <p:nvSpPr>
          <p:cNvPr id="659" name="Google Shape;659;p100"/>
          <p:cNvSpPr txBox="1"/>
          <p:nvPr/>
        </p:nvSpPr>
        <p:spPr>
          <a:xfrm>
            <a:off x="457350" y="1908175"/>
            <a:ext cx="3834600" cy="2074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Objetivos generales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Completar el proyecto final </a:t>
            </a:r>
            <a:endParaRPr sz="1350" b="0" i="0" u="none" strike="noStrike" cap="none">
              <a:solidFill>
                <a:srgbClr val="999999"/>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Objetivos específicos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Conseguir una experiencia de compra completa</a:t>
            </a:r>
            <a:endParaRPr sz="1350">
              <a:solidFill>
                <a:srgbClr val="999999"/>
              </a:solidFill>
              <a:latin typeface="DM Sans"/>
              <a:ea typeface="DM Sans"/>
              <a:cs typeface="DM Sans"/>
              <a:sym typeface="DM Sans"/>
            </a:endParaRPr>
          </a:p>
          <a:p>
            <a:pPr marL="457200" marR="0" lvl="0" indent="-314325" algn="l" rtl="0">
              <a:lnSpc>
                <a:spcPct val="100000"/>
              </a:lnSpc>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Cerrar detalles administrativos con los roles.</a:t>
            </a:r>
            <a:endParaRPr sz="1350">
              <a:solidFill>
                <a:srgbClr val="999999"/>
              </a:solidFill>
              <a:latin typeface="DM Sans"/>
              <a:ea typeface="DM Sans"/>
              <a:cs typeface="DM Sans"/>
              <a:sym typeface="DM Sans"/>
            </a:endParaRPr>
          </a:p>
        </p:txBody>
      </p:sp>
      <p:sp>
        <p:nvSpPr>
          <p:cNvPr id="660" name="Google Shape;660;p10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101"/>
          <p:cNvSpPr txBox="1"/>
          <p:nvPr/>
        </p:nvSpPr>
        <p:spPr>
          <a:xfrm>
            <a:off x="2382900" y="2171550"/>
            <a:ext cx="43782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419" sz="4000" b="1">
                <a:solidFill>
                  <a:srgbClr val="FFFFFF"/>
                </a:solidFill>
                <a:latin typeface="DM Sans"/>
                <a:ea typeface="DM Sans"/>
                <a:cs typeface="DM Sans"/>
                <a:sym typeface="DM Sans"/>
              </a:rPr>
              <a:t>¡Éxitos!</a:t>
            </a:r>
            <a:endParaRPr sz="4000" b="0" i="0" u="none" strike="noStrike" cap="none">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102" title="Hashtag &quot;democratizando la educación&quot;"/>
          <p:cNvPicPr preferRelativeResize="0"/>
          <p:nvPr/>
        </p:nvPicPr>
        <p:blipFill rotWithShape="1">
          <a:blip r:embed="rId3">
            <a:alphaModFix/>
          </a:blip>
          <a:srcRect/>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Google Shape;252;p72"/>
          <p:cNvCxnSpPr/>
          <p:nvPr/>
        </p:nvCxnSpPr>
        <p:spPr>
          <a:xfrm>
            <a:off x="944375" y="2414050"/>
            <a:ext cx="446700" cy="0"/>
          </a:xfrm>
          <a:prstGeom prst="straightConnector1">
            <a:avLst/>
          </a:prstGeom>
          <a:noFill/>
          <a:ln w="9525" cap="flat" cmpd="sng">
            <a:solidFill>
              <a:schemeClr val="dk2"/>
            </a:solidFill>
            <a:prstDash val="dash"/>
            <a:round/>
            <a:headEnd type="none" w="med" len="med"/>
            <a:tailEnd type="none" w="med" len="med"/>
          </a:ln>
        </p:spPr>
      </p:cxnSp>
      <p:cxnSp>
        <p:nvCxnSpPr>
          <p:cNvPr id="253" name="Google Shape;253;p72"/>
          <p:cNvCxnSpPr/>
          <p:nvPr/>
        </p:nvCxnSpPr>
        <p:spPr>
          <a:xfrm>
            <a:off x="1377100" y="2414363"/>
            <a:ext cx="6672000" cy="141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72"/>
          <p:cNvCxnSpPr/>
          <p:nvPr/>
        </p:nvCxnSpPr>
        <p:spPr>
          <a:xfrm>
            <a:off x="8049100" y="2428188"/>
            <a:ext cx="446700" cy="0"/>
          </a:xfrm>
          <a:prstGeom prst="straightConnector1">
            <a:avLst/>
          </a:prstGeom>
          <a:noFill/>
          <a:ln w="9525" cap="flat" cmpd="sng">
            <a:solidFill>
              <a:schemeClr val="dk2"/>
            </a:solidFill>
            <a:prstDash val="dash"/>
            <a:round/>
            <a:headEnd type="none" w="med" len="med"/>
            <a:tailEnd type="triangle" w="med" len="med"/>
          </a:ln>
        </p:spPr>
      </p:cxnSp>
      <p:sp>
        <p:nvSpPr>
          <p:cNvPr id="255" name="Google Shape;255;p72"/>
          <p:cNvSpPr/>
          <p:nvPr/>
        </p:nvSpPr>
        <p:spPr>
          <a:xfrm>
            <a:off x="1419575" y="23190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2"/>
          <p:cNvSpPr/>
          <p:nvPr/>
        </p:nvSpPr>
        <p:spPr>
          <a:xfrm>
            <a:off x="1946200"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2"/>
          <p:cNvSpPr/>
          <p:nvPr/>
        </p:nvSpPr>
        <p:spPr>
          <a:xfrm>
            <a:off x="2472825"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2"/>
          <p:cNvSpPr/>
          <p:nvPr/>
        </p:nvSpPr>
        <p:spPr>
          <a:xfrm>
            <a:off x="2999450"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2"/>
          <p:cNvSpPr/>
          <p:nvPr/>
        </p:nvSpPr>
        <p:spPr>
          <a:xfrm>
            <a:off x="3526075"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2"/>
          <p:cNvSpPr/>
          <p:nvPr/>
        </p:nvSpPr>
        <p:spPr>
          <a:xfrm>
            <a:off x="4052700"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2"/>
          <p:cNvSpPr/>
          <p:nvPr/>
        </p:nvSpPr>
        <p:spPr>
          <a:xfrm>
            <a:off x="4579325"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2"/>
          <p:cNvSpPr/>
          <p:nvPr/>
        </p:nvSpPr>
        <p:spPr>
          <a:xfrm>
            <a:off x="5105950"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2"/>
          <p:cNvSpPr/>
          <p:nvPr/>
        </p:nvSpPr>
        <p:spPr>
          <a:xfrm>
            <a:off x="5632575" y="23205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2"/>
          <p:cNvSpPr/>
          <p:nvPr/>
        </p:nvSpPr>
        <p:spPr>
          <a:xfrm>
            <a:off x="6159200" y="23190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2"/>
          <p:cNvSpPr/>
          <p:nvPr/>
        </p:nvSpPr>
        <p:spPr>
          <a:xfrm>
            <a:off x="6685825" y="23257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2"/>
          <p:cNvSpPr/>
          <p:nvPr/>
        </p:nvSpPr>
        <p:spPr>
          <a:xfrm>
            <a:off x="7212450" y="23257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2"/>
          <p:cNvSpPr/>
          <p:nvPr/>
        </p:nvSpPr>
        <p:spPr>
          <a:xfrm>
            <a:off x="7739075" y="232578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72"/>
          <p:cNvCxnSpPr/>
          <p:nvPr/>
        </p:nvCxnSpPr>
        <p:spPr>
          <a:xfrm>
            <a:off x="1391075" y="3808300"/>
            <a:ext cx="446700" cy="0"/>
          </a:xfrm>
          <a:prstGeom prst="straightConnector1">
            <a:avLst/>
          </a:prstGeom>
          <a:noFill/>
          <a:ln w="9525" cap="flat" cmpd="sng">
            <a:solidFill>
              <a:schemeClr val="dk2"/>
            </a:solidFill>
            <a:prstDash val="dash"/>
            <a:round/>
            <a:headEnd type="none" w="med" len="med"/>
            <a:tailEnd type="none" w="med" len="med"/>
          </a:ln>
        </p:spPr>
      </p:cxnSp>
      <p:cxnSp>
        <p:nvCxnSpPr>
          <p:cNvPr id="269" name="Google Shape;269;p72"/>
          <p:cNvCxnSpPr/>
          <p:nvPr/>
        </p:nvCxnSpPr>
        <p:spPr>
          <a:xfrm>
            <a:off x="1823800" y="3808613"/>
            <a:ext cx="6672000" cy="14100"/>
          </a:xfrm>
          <a:prstGeom prst="straightConnector1">
            <a:avLst/>
          </a:prstGeom>
          <a:noFill/>
          <a:ln w="9525" cap="flat" cmpd="sng">
            <a:solidFill>
              <a:schemeClr val="dk2"/>
            </a:solidFill>
            <a:prstDash val="solid"/>
            <a:round/>
            <a:headEnd type="none" w="med" len="med"/>
            <a:tailEnd type="oval" w="med" len="med"/>
          </a:ln>
        </p:spPr>
      </p:cxnSp>
      <p:sp>
        <p:nvSpPr>
          <p:cNvPr id="270" name="Google Shape;270;p72"/>
          <p:cNvSpPr/>
          <p:nvPr/>
        </p:nvSpPr>
        <p:spPr>
          <a:xfrm>
            <a:off x="18662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2"/>
          <p:cNvSpPr/>
          <p:nvPr/>
        </p:nvSpPr>
        <p:spPr>
          <a:xfrm>
            <a:off x="22805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2"/>
          <p:cNvSpPr/>
          <p:nvPr/>
        </p:nvSpPr>
        <p:spPr>
          <a:xfrm>
            <a:off x="26948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2"/>
          <p:cNvSpPr/>
          <p:nvPr/>
        </p:nvSpPr>
        <p:spPr>
          <a:xfrm>
            <a:off x="31091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2"/>
          <p:cNvSpPr/>
          <p:nvPr/>
        </p:nvSpPr>
        <p:spPr>
          <a:xfrm>
            <a:off x="35234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2"/>
          <p:cNvSpPr/>
          <p:nvPr/>
        </p:nvSpPr>
        <p:spPr>
          <a:xfrm>
            <a:off x="39377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2"/>
          <p:cNvSpPr/>
          <p:nvPr/>
        </p:nvSpPr>
        <p:spPr>
          <a:xfrm>
            <a:off x="43520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2"/>
          <p:cNvSpPr/>
          <p:nvPr/>
        </p:nvSpPr>
        <p:spPr>
          <a:xfrm>
            <a:off x="4766375" y="37222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2"/>
          <p:cNvSpPr/>
          <p:nvPr/>
        </p:nvSpPr>
        <p:spPr>
          <a:xfrm>
            <a:off x="5180675" y="372063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2"/>
          <p:cNvSpPr/>
          <p:nvPr/>
        </p:nvSpPr>
        <p:spPr>
          <a:xfrm>
            <a:off x="5594975" y="37274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2"/>
          <p:cNvSpPr/>
          <p:nvPr/>
        </p:nvSpPr>
        <p:spPr>
          <a:xfrm>
            <a:off x="6009275" y="37274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2"/>
          <p:cNvSpPr/>
          <p:nvPr/>
        </p:nvSpPr>
        <p:spPr>
          <a:xfrm>
            <a:off x="6423575" y="37274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2"/>
          <p:cNvSpPr/>
          <p:nvPr/>
        </p:nvSpPr>
        <p:spPr>
          <a:xfrm>
            <a:off x="6837875" y="372063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2"/>
          <p:cNvSpPr/>
          <p:nvPr/>
        </p:nvSpPr>
        <p:spPr>
          <a:xfrm>
            <a:off x="7252175" y="372063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2"/>
          <p:cNvSpPr/>
          <p:nvPr/>
        </p:nvSpPr>
        <p:spPr>
          <a:xfrm>
            <a:off x="7666475" y="3727413"/>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2"/>
          <p:cNvSpPr/>
          <p:nvPr/>
        </p:nvSpPr>
        <p:spPr>
          <a:xfrm>
            <a:off x="8080775" y="3720638"/>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2"/>
          <p:cNvSpPr txBox="1"/>
          <p:nvPr/>
        </p:nvSpPr>
        <p:spPr>
          <a:xfrm>
            <a:off x="338675" y="974263"/>
            <a:ext cx="5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M1</a:t>
            </a:r>
            <a:endParaRPr b="1">
              <a:latin typeface="DM Sans"/>
              <a:ea typeface="DM Sans"/>
              <a:cs typeface="DM Sans"/>
              <a:sym typeface="DM Sans"/>
            </a:endParaRPr>
          </a:p>
        </p:txBody>
      </p:sp>
      <p:sp>
        <p:nvSpPr>
          <p:cNvPr id="287" name="Google Shape;287;p72"/>
          <p:cNvSpPr txBox="1"/>
          <p:nvPr/>
        </p:nvSpPr>
        <p:spPr>
          <a:xfrm>
            <a:off x="338675" y="3615588"/>
            <a:ext cx="5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M3</a:t>
            </a:r>
            <a:endParaRPr b="1">
              <a:latin typeface="DM Sans"/>
              <a:ea typeface="DM Sans"/>
              <a:cs typeface="DM Sans"/>
              <a:sym typeface="DM Sans"/>
            </a:endParaRPr>
          </a:p>
        </p:txBody>
      </p:sp>
      <p:sp>
        <p:nvSpPr>
          <p:cNvPr id="288" name="Google Shape;288;p72"/>
          <p:cNvSpPr txBox="1"/>
          <p:nvPr/>
        </p:nvSpPr>
        <p:spPr>
          <a:xfrm>
            <a:off x="338675" y="2213963"/>
            <a:ext cx="5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M2</a:t>
            </a:r>
            <a:endParaRPr b="1">
              <a:latin typeface="DM Sans"/>
              <a:ea typeface="DM Sans"/>
              <a:cs typeface="DM Sans"/>
              <a:sym typeface="DM Sans"/>
            </a:endParaRPr>
          </a:p>
        </p:txBody>
      </p:sp>
      <p:cxnSp>
        <p:nvCxnSpPr>
          <p:cNvPr id="289" name="Google Shape;289;p72"/>
          <p:cNvCxnSpPr>
            <a:stCxn id="290" idx="6"/>
          </p:cNvCxnSpPr>
          <p:nvPr/>
        </p:nvCxnSpPr>
        <p:spPr>
          <a:xfrm>
            <a:off x="1235625" y="1177750"/>
            <a:ext cx="6820500" cy="300"/>
          </a:xfrm>
          <a:prstGeom prst="straightConnector1">
            <a:avLst/>
          </a:prstGeom>
          <a:noFill/>
          <a:ln w="9525" cap="flat" cmpd="sng">
            <a:solidFill>
              <a:schemeClr val="dk2"/>
            </a:solidFill>
            <a:prstDash val="solid"/>
            <a:round/>
            <a:headEnd type="none" w="med" len="med"/>
            <a:tailEnd type="none" w="med" len="med"/>
          </a:ln>
        </p:spPr>
      </p:cxnSp>
      <p:cxnSp>
        <p:nvCxnSpPr>
          <p:cNvPr id="291" name="Google Shape;291;p72"/>
          <p:cNvCxnSpPr/>
          <p:nvPr/>
        </p:nvCxnSpPr>
        <p:spPr>
          <a:xfrm>
            <a:off x="8056088" y="1177750"/>
            <a:ext cx="446700" cy="0"/>
          </a:xfrm>
          <a:prstGeom prst="straightConnector1">
            <a:avLst/>
          </a:prstGeom>
          <a:noFill/>
          <a:ln w="9525" cap="flat" cmpd="sng">
            <a:solidFill>
              <a:schemeClr val="dk2"/>
            </a:solidFill>
            <a:prstDash val="dash"/>
            <a:round/>
            <a:headEnd type="none" w="med" len="med"/>
            <a:tailEnd type="triangle" w="med" len="med"/>
          </a:ln>
        </p:spPr>
      </p:cxnSp>
      <p:sp>
        <p:nvSpPr>
          <p:cNvPr id="292" name="Google Shape;292;p72"/>
          <p:cNvSpPr/>
          <p:nvPr/>
        </p:nvSpPr>
        <p:spPr>
          <a:xfrm>
            <a:off x="1464311"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2"/>
          <p:cNvSpPr/>
          <p:nvPr/>
        </p:nvSpPr>
        <p:spPr>
          <a:xfrm>
            <a:off x="1876297"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2"/>
          <p:cNvSpPr/>
          <p:nvPr/>
        </p:nvSpPr>
        <p:spPr>
          <a:xfrm>
            <a:off x="2288283"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2"/>
          <p:cNvSpPr/>
          <p:nvPr/>
        </p:nvSpPr>
        <p:spPr>
          <a:xfrm>
            <a:off x="2700269"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2"/>
          <p:cNvSpPr/>
          <p:nvPr/>
        </p:nvSpPr>
        <p:spPr>
          <a:xfrm>
            <a:off x="3112255"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2"/>
          <p:cNvSpPr/>
          <p:nvPr/>
        </p:nvSpPr>
        <p:spPr>
          <a:xfrm>
            <a:off x="3524241"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2"/>
          <p:cNvSpPr/>
          <p:nvPr/>
        </p:nvSpPr>
        <p:spPr>
          <a:xfrm>
            <a:off x="3936227"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2"/>
          <p:cNvSpPr/>
          <p:nvPr/>
        </p:nvSpPr>
        <p:spPr>
          <a:xfrm>
            <a:off x="4348213"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2"/>
          <p:cNvSpPr/>
          <p:nvPr/>
        </p:nvSpPr>
        <p:spPr>
          <a:xfrm>
            <a:off x="4760199" y="10809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2"/>
          <p:cNvSpPr/>
          <p:nvPr/>
        </p:nvSpPr>
        <p:spPr>
          <a:xfrm>
            <a:off x="5172185" y="1079325"/>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2"/>
          <p:cNvSpPr/>
          <p:nvPr/>
        </p:nvSpPr>
        <p:spPr>
          <a:xfrm>
            <a:off x="5584171" y="10861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2"/>
          <p:cNvSpPr/>
          <p:nvPr/>
        </p:nvSpPr>
        <p:spPr>
          <a:xfrm>
            <a:off x="5996157" y="10861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2"/>
          <p:cNvSpPr/>
          <p:nvPr/>
        </p:nvSpPr>
        <p:spPr>
          <a:xfrm>
            <a:off x="6408143" y="10861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2"/>
          <p:cNvSpPr/>
          <p:nvPr/>
        </p:nvSpPr>
        <p:spPr>
          <a:xfrm>
            <a:off x="6820129" y="1079325"/>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2"/>
          <p:cNvSpPr/>
          <p:nvPr/>
        </p:nvSpPr>
        <p:spPr>
          <a:xfrm>
            <a:off x="7232115" y="1079325"/>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2"/>
          <p:cNvSpPr/>
          <p:nvPr/>
        </p:nvSpPr>
        <p:spPr>
          <a:xfrm>
            <a:off x="7644101" y="10861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2"/>
          <p:cNvSpPr/>
          <p:nvPr/>
        </p:nvSpPr>
        <p:spPr>
          <a:xfrm>
            <a:off x="8056088" y="1079325"/>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2"/>
          <p:cNvSpPr/>
          <p:nvPr/>
        </p:nvSpPr>
        <p:spPr>
          <a:xfrm>
            <a:off x="1052325" y="1086100"/>
            <a:ext cx="183300" cy="183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2"/>
          <p:cNvSpPr txBox="1"/>
          <p:nvPr/>
        </p:nvSpPr>
        <p:spPr>
          <a:xfrm>
            <a:off x="976125" y="1332975"/>
            <a:ext cx="25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0</a:t>
            </a:r>
            <a:endParaRPr>
              <a:latin typeface="DM Sans"/>
              <a:ea typeface="DM Sans"/>
              <a:cs typeface="DM Sans"/>
              <a:sym typeface="DM Sans"/>
            </a:endParaRPr>
          </a:p>
        </p:txBody>
      </p:sp>
      <p:sp>
        <p:nvSpPr>
          <p:cNvPr id="310" name="Google Shape;310;p72"/>
          <p:cNvSpPr txBox="1"/>
          <p:nvPr/>
        </p:nvSpPr>
        <p:spPr>
          <a:xfrm>
            <a:off x="7069675" y="1332975"/>
            <a:ext cx="52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15</a:t>
            </a:r>
            <a:endParaRPr>
              <a:latin typeface="DM Sans"/>
              <a:ea typeface="DM Sans"/>
              <a:cs typeface="DM Sans"/>
              <a:sym typeface="DM Sans"/>
            </a:endParaRPr>
          </a:p>
        </p:txBody>
      </p:sp>
      <p:sp>
        <p:nvSpPr>
          <p:cNvPr id="311" name="Google Shape;311;p72"/>
          <p:cNvSpPr txBox="1"/>
          <p:nvPr/>
        </p:nvSpPr>
        <p:spPr>
          <a:xfrm>
            <a:off x="1840900" y="1332975"/>
            <a:ext cx="25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2</a:t>
            </a:r>
            <a:endParaRPr>
              <a:latin typeface="DM Sans"/>
              <a:ea typeface="DM Sans"/>
              <a:cs typeface="DM Sans"/>
              <a:sym typeface="DM Sans"/>
            </a:endParaRPr>
          </a:p>
        </p:txBody>
      </p:sp>
      <p:sp>
        <p:nvSpPr>
          <p:cNvPr id="312" name="Google Shape;312;p72"/>
          <p:cNvSpPr txBox="1"/>
          <p:nvPr/>
        </p:nvSpPr>
        <p:spPr>
          <a:xfrm>
            <a:off x="2652525" y="1332975"/>
            <a:ext cx="25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4</a:t>
            </a:r>
            <a:endParaRPr>
              <a:latin typeface="DM Sans"/>
              <a:ea typeface="DM Sans"/>
              <a:cs typeface="DM Sans"/>
              <a:sym typeface="DM Sans"/>
            </a:endParaRPr>
          </a:p>
        </p:txBody>
      </p:sp>
      <p:grpSp>
        <p:nvGrpSpPr>
          <p:cNvPr id="313" name="Google Shape;313;p72"/>
          <p:cNvGrpSpPr/>
          <p:nvPr/>
        </p:nvGrpSpPr>
        <p:grpSpPr>
          <a:xfrm>
            <a:off x="1840888" y="720174"/>
            <a:ext cx="254108" cy="254108"/>
            <a:chOff x="3137108" y="2467173"/>
            <a:chExt cx="738900" cy="738900"/>
          </a:xfrm>
        </p:grpSpPr>
        <p:sp>
          <p:nvSpPr>
            <p:cNvPr id="314" name="Google Shape;314;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 name="Google Shape;31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16" name="Google Shape;316;p72"/>
          <p:cNvGrpSpPr/>
          <p:nvPr/>
        </p:nvGrpSpPr>
        <p:grpSpPr>
          <a:xfrm>
            <a:off x="4325176" y="720174"/>
            <a:ext cx="254108" cy="254108"/>
            <a:chOff x="7208351" y="2467173"/>
            <a:chExt cx="738900" cy="738900"/>
          </a:xfrm>
        </p:grpSpPr>
        <p:sp>
          <p:nvSpPr>
            <p:cNvPr id="317" name="Google Shape;317;p7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8" name="Google Shape;318;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319" name="Google Shape;319;p72"/>
          <p:cNvGrpSpPr/>
          <p:nvPr/>
        </p:nvGrpSpPr>
        <p:grpSpPr>
          <a:xfrm>
            <a:off x="2664863" y="720174"/>
            <a:ext cx="254108" cy="254108"/>
            <a:chOff x="3137108" y="2467173"/>
            <a:chExt cx="738900" cy="738900"/>
          </a:xfrm>
        </p:grpSpPr>
        <p:sp>
          <p:nvSpPr>
            <p:cNvPr id="320" name="Google Shape;320;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22" name="Google Shape;322;p72"/>
          <p:cNvSpPr txBox="1"/>
          <p:nvPr/>
        </p:nvSpPr>
        <p:spPr>
          <a:xfrm>
            <a:off x="3488850" y="1332975"/>
            <a:ext cx="25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6</a:t>
            </a:r>
            <a:endParaRPr>
              <a:latin typeface="DM Sans"/>
              <a:ea typeface="DM Sans"/>
              <a:cs typeface="DM Sans"/>
              <a:sym typeface="DM Sans"/>
            </a:endParaRPr>
          </a:p>
        </p:txBody>
      </p:sp>
      <p:grpSp>
        <p:nvGrpSpPr>
          <p:cNvPr id="323" name="Google Shape;323;p72"/>
          <p:cNvGrpSpPr/>
          <p:nvPr/>
        </p:nvGrpSpPr>
        <p:grpSpPr>
          <a:xfrm>
            <a:off x="3488838" y="720174"/>
            <a:ext cx="254108" cy="254108"/>
            <a:chOff x="3137108" y="2467173"/>
            <a:chExt cx="738900" cy="738900"/>
          </a:xfrm>
        </p:grpSpPr>
        <p:sp>
          <p:nvSpPr>
            <p:cNvPr id="324" name="Google Shape;324;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 name="Google Shape;32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26" name="Google Shape;326;p72"/>
          <p:cNvSpPr txBox="1"/>
          <p:nvPr/>
        </p:nvSpPr>
        <p:spPr>
          <a:xfrm>
            <a:off x="4325175" y="1332975"/>
            <a:ext cx="25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8</a:t>
            </a:r>
            <a:endParaRPr>
              <a:latin typeface="DM Sans"/>
              <a:ea typeface="DM Sans"/>
              <a:cs typeface="DM Sans"/>
              <a:sym typeface="DM Sans"/>
            </a:endParaRPr>
          </a:p>
        </p:txBody>
      </p:sp>
      <p:grpSp>
        <p:nvGrpSpPr>
          <p:cNvPr id="327" name="Google Shape;327;p72"/>
          <p:cNvGrpSpPr/>
          <p:nvPr/>
        </p:nvGrpSpPr>
        <p:grpSpPr>
          <a:xfrm>
            <a:off x="5136788" y="720174"/>
            <a:ext cx="254108" cy="254108"/>
            <a:chOff x="3137108" y="2467173"/>
            <a:chExt cx="738900" cy="738900"/>
          </a:xfrm>
        </p:grpSpPr>
        <p:sp>
          <p:nvSpPr>
            <p:cNvPr id="328" name="Google Shape;328;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30" name="Google Shape;330;p72"/>
          <p:cNvSpPr txBox="1"/>
          <p:nvPr/>
        </p:nvSpPr>
        <p:spPr>
          <a:xfrm>
            <a:off x="5040500" y="1332975"/>
            <a:ext cx="44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10</a:t>
            </a:r>
            <a:endParaRPr>
              <a:latin typeface="DM Sans"/>
              <a:ea typeface="DM Sans"/>
              <a:cs typeface="DM Sans"/>
              <a:sym typeface="DM Sans"/>
            </a:endParaRPr>
          </a:p>
        </p:txBody>
      </p:sp>
      <p:grpSp>
        <p:nvGrpSpPr>
          <p:cNvPr id="331" name="Google Shape;331;p72"/>
          <p:cNvGrpSpPr/>
          <p:nvPr/>
        </p:nvGrpSpPr>
        <p:grpSpPr>
          <a:xfrm>
            <a:off x="7203613" y="720174"/>
            <a:ext cx="254100" cy="254100"/>
            <a:chOff x="7203613" y="720174"/>
            <a:chExt cx="254100" cy="254100"/>
          </a:xfrm>
        </p:grpSpPr>
        <p:sp>
          <p:nvSpPr>
            <p:cNvPr id="332" name="Google Shape;332;p72"/>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grpSp>
        <p:nvGrpSpPr>
          <p:cNvPr id="334" name="Google Shape;334;p72"/>
          <p:cNvGrpSpPr/>
          <p:nvPr/>
        </p:nvGrpSpPr>
        <p:grpSpPr>
          <a:xfrm>
            <a:off x="8020701" y="720174"/>
            <a:ext cx="254108" cy="254108"/>
            <a:chOff x="7208351" y="2467173"/>
            <a:chExt cx="738900" cy="738900"/>
          </a:xfrm>
        </p:grpSpPr>
        <p:sp>
          <p:nvSpPr>
            <p:cNvPr id="335" name="Google Shape;335;p7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37" name="Google Shape;337;p72"/>
          <p:cNvSpPr txBox="1"/>
          <p:nvPr/>
        </p:nvSpPr>
        <p:spPr>
          <a:xfrm>
            <a:off x="7886750" y="1332975"/>
            <a:ext cx="52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17</a:t>
            </a:r>
            <a:endParaRPr>
              <a:latin typeface="DM Sans"/>
              <a:ea typeface="DM Sans"/>
              <a:cs typeface="DM Sans"/>
              <a:sym typeface="DM Sans"/>
            </a:endParaRPr>
          </a:p>
        </p:txBody>
      </p:sp>
      <p:sp>
        <p:nvSpPr>
          <p:cNvPr id="338" name="Google Shape;338;p72"/>
          <p:cNvSpPr txBox="1"/>
          <p:nvPr/>
        </p:nvSpPr>
        <p:spPr>
          <a:xfrm>
            <a:off x="1836850" y="2564888"/>
            <a:ext cx="4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19</a:t>
            </a:r>
            <a:endParaRPr>
              <a:latin typeface="DM Sans"/>
              <a:ea typeface="DM Sans"/>
              <a:cs typeface="DM Sans"/>
              <a:sym typeface="DM Sans"/>
            </a:endParaRPr>
          </a:p>
        </p:txBody>
      </p:sp>
      <p:grpSp>
        <p:nvGrpSpPr>
          <p:cNvPr id="339" name="Google Shape;339;p72"/>
          <p:cNvGrpSpPr/>
          <p:nvPr/>
        </p:nvGrpSpPr>
        <p:grpSpPr>
          <a:xfrm>
            <a:off x="1917088" y="1939374"/>
            <a:ext cx="254108" cy="254108"/>
            <a:chOff x="3137108" y="2467173"/>
            <a:chExt cx="738900" cy="738900"/>
          </a:xfrm>
        </p:grpSpPr>
        <p:sp>
          <p:nvSpPr>
            <p:cNvPr id="340" name="Google Shape;340;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42" name="Google Shape;342;p72"/>
          <p:cNvSpPr txBox="1"/>
          <p:nvPr/>
        </p:nvSpPr>
        <p:spPr>
          <a:xfrm>
            <a:off x="2848850" y="2614200"/>
            <a:ext cx="44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21</a:t>
            </a:r>
            <a:endParaRPr>
              <a:latin typeface="DM Sans"/>
              <a:ea typeface="DM Sans"/>
              <a:cs typeface="DM Sans"/>
              <a:sym typeface="DM Sans"/>
            </a:endParaRPr>
          </a:p>
        </p:txBody>
      </p:sp>
      <p:grpSp>
        <p:nvGrpSpPr>
          <p:cNvPr id="343" name="Google Shape;343;p72"/>
          <p:cNvGrpSpPr/>
          <p:nvPr/>
        </p:nvGrpSpPr>
        <p:grpSpPr>
          <a:xfrm>
            <a:off x="2957313" y="1942024"/>
            <a:ext cx="254108" cy="254108"/>
            <a:chOff x="3137108" y="2467173"/>
            <a:chExt cx="738900" cy="738900"/>
          </a:xfrm>
        </p:grpSpPr>
        <p:sp>
          <p:nvSpPr>
            <p:cNvPr id="344" name="Google Shape;344;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5" name="Google Shape;34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46" name="Google Shape;346;p72"/>
          <p:cNvGrpSpPr/>
          <p:nvPr/>
        </p:nvGrpSpPr>
        <p:grpSpPr>
          <a:xfrm>
            <a:off x="4543913" y="1946724"/>
            <a:ext cx="254100" cy="254100"/>
            <a:chOff x="7203613" y="720174"/>
            <a:chExt cx="254100" cy="254100"/>
          </a:xfrm>
        </p:grpSpPr>
        <p:sp>
          <p:nvSpPr>
            <p:cNvPr id="347" name="Google Shape;347;p72"/>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349" name="Google Shape;349;p72"/>
          <p:cNvSpPr txBox="1"/>
          <p:nvPr/>
        </p:nvSpPr>
        <p:spPr>
          <a:xfrm>
            <a:off x="4391525" y="2614200"/>
            <a:ext cx="44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24</a:t>
            </a:r>
            <a:endParaRPr>
              <a:latin typeface="DM Sans"/>
              <a:ea typeface="DM Sans"/>
              <a:cs typeface="DM Sans"/>
              <a:sym typeface="DM Sans"/>
            </a:endParaRPr>
          </a:p>
        </p:txBody>
      </p:sp>
      <p:sp>
        <p:nvSpPr>
          <p:cNvPr id="350" name="Google Shape;350;p72"/>
          <p:cNvSpPr txBox="1"/>
          <p:nvPr/>
        </p:nvSpPr>
        <p:spPr>
          <a:xfrm>
            <a:off x="6049850" y="2614200"/>
            <a:ext cx="4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27</a:t>
            </a:r>
            <a:endParaRPr>
              <a:latin typeface="DM Sans"/>
              <a:ea typeface="DM Sans"/>
              <a:cs typeface="DM Sans"/>
              <a:sym typeface="DM Sans"/>
            </a:endParaRPr>
          </a:p>
        </p:txBody>
      </p:sp>
      <p:grpSp>
        <p:nvGrpSpPr>
          <p:cNvPr id="351" name="Google Shape;351;p72"/>
          <p:cNvGrpSpPr/>
          <p:nvPr/>
        </p:nvGrpSpPr>
        <p:grpSpPr>
          <a:xfrm>
            <a:off x="6123788" y="1953074"/>
            <a:ext cx="254108" cy="254108"/>
            <a:chOff x="3137108" y="2467173"/>
            <a:chExt cx="738900" cy="738900"/>
          </a:xfrm>
        </p:grpSpPr>
        <p:sp>
          <p:nvSpPr>
            <p:cNvPr id="352" name="Google Shape;352;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54" name="Google Shape;354;p72"/>
          <p:cNvGrpSpPr/>
          <p:nvPr/>
        </p:nvGrpSpPr>
        <p:grpSpPr>
          <a:xfrm>
            <a:off x="7703676" y="1988724"/>
            <a:ext cx="254108" cy="254108"/>
            <a:chOff x="7208351" y="2467173"/>
            <a:chExt cx="738900" cy="738900"/>
          </a:xfrm>
        </p:grpSpPr>
        <p:sp>
          <p:nvSpPr>
            <p:cNvPr id="355" name="Google Shape;355;p7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57" name="Google Shape;357;p72"/>
          <p:cNvSpPr txBox="1"/>
          <p:nvPr/>
        </p:nvSpPr>
        <p:spPr>
          <a:xfrm>
            <a:off x="7553525" y="2614200"/>
            <a:ext cx="52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30</a:t>
            </a:r>
            <a:endParaRPr>
              <a:latin typeface="DM Sans"/>
              <a:ea typeface="DM Sans"/>
              <a:cs typeface="DM Sans"/>
              <a:sym typeface="DM Sans"/>
            </a:endParaRPr>
          </a:p>
        </p:txBody>
      </p:sp>
      <p:grpSp>
        <p:nvGrpSpPr>
          <p:cNvPr id="358" name="Google Shape;358;p72"/>
          <p:cNvGrpSpPr/>
          <p:nvPr/>
        </p:nvGrpSpPr>
        <p:grpSpPr>
          <a:xfrm>
            <a:off x="2252863" y="3366993"/>
            <a:ext cx="254108" cy="254108"/>
            <a:chOff x="3137108" y="2467173"/>
            <a:chExt cx="738900" cy="738900"/>
          </a:xfrm>
        </p:grpSpPr>
        <p:sp>
          <p:nvSpPr>
            <p:cNvPr id="359" name="Google Shape;359;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61" name="Google Shape;361;p72"/>
          <p:cNvSpPr txBox="1"/>
          <p:nvPr/>
        </p:nvSpPr>
        <p:spPr>
          <a:xfrm>
            <a:off x="2176675" y="4014875"/>
            <a:ext cx="39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32</a:t>
            </a:r>
            <a:endParaRPr>
              <a:latin typeface="DM Sans"/>
              <a:ea typeface="DM Sans"/>
              <a:cs typeface="DM Sans"/>
              <a:sym typeface="DM Sans"/>
            </a:endParaRPr>
          </a:p>
        </p:txBody>
      </p:sp>
      <p:sp>
        <p:nvSpPr>
          <p:cNvPr id="362" name="Google Shape;362;p72"/>
          <p:cNvSpPr txBox="1"/>
          <p:nvPr/>
        </p:nvSpPr>
        <p:spPr>
          <a:xfrm>
            <a:off x="2999450" y="4014875"/>
            <a:ext cx="44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34</a:t>
            </a:r>
            <a:endParaRPr>
              <a:latin typeface="DM Sans"/>
              <a:ea typeface="DM Sans"/>
              <a:cs typeface="DM Sans"/>
              <a:sym typeface="DM Sans"/>
            </a:endParaRPr>
          </a:p>
        </p:txBody>
      </p:sp>
      <p:grpSp>
        <p:nvGrpSpPr>
          <p:cNvPr id="363" name="Google Shape;363;p72"/>
          <p:cNvGrpSpPr/>
          <p:nvPr/>
        </p:nvGrpSpPr>
        <p:grpSpPr>
          <a:xfrm>
            <a:off x="3076838" y="3366993"/>
            <a:ext cx="254108" cy="254108"/>
            <a:chOff x="3137108" y="2467173"/>
            <a:chExt cx="738900" cy="738900"/>
          </a:xfrm>
        </p:grpSpPr>
        <p:sp>
          <p:nvSpPr>
            <p:cNvPr id="364" name="Google Shape;364;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5" name="Google Shape;36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66" name="Google Shape;366;p72"/>
          <p:cNvGrpSpPr/>
          <p:nvPr/>
        </p:nvGrpSpPr>
        <p:grpSpPr>
          <a:xfrm>
            <a:off x="4312813" y="3366997"/>
            <a:ext cx="254100" cy="254100"/>
            <a:chOff x="7203613" y="720174"/>
            <a:chExt cx="254100" cy="254100"/>
          </a:xfrm>
        </p:grpSpPr>
        <p:sp>
          <p:nvSpPr>
            <p:cNvPr id="367" name="Google Shape;367;p72"/>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8" name="Google Shape;368;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369" name="Google Shape;369;p72"/>
          <p:cNvSpPr txBox="1"/>
          <p:nvPr/>
        </p:nvSpPr>
        <p:spPr>
          <a:xfrm>
            <a:off x="4222525" y="4014875"/>
            <a:ext cx="44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37</a:t>
            </a:r>
            <a:endParaRPr>
              <a:latin typeface="DM Sans"/>
              <a:ea typeface="DM Sans"/>
              <a:cs typeface="DM Sans"/>
              <a:sym typeface="DM Sans"/>
            </a:endParaRPr>
          </a:p>
        </p:txBody>
      </p:sp>
      <p:sp>
        <p:nvSpPr>
          <p:cNvPr id="370" name="Google Shape;370;p72"/>
          <p:cNvSpPr txBox="1"/>
          <p:nvPr/>
        </p:nvSpPr>
        <p:spPr>
          <a:xfrm>
            <a:off x="5081725" y="4014875"/>
            <a:ext cx="39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39</a:t>
            </a:r>
            <a:endParaRPr>
              <a:latin typeface="DM Sans"/>
              <a:ea typeface="DM Sans"/>
              <a:cs typeface="DM Sans"/>
              <a:sym typeface="DM Sans"/>
            </a:endParaRPr>
          </a:p>
        </p:txBody>
      </p:sp>
      <p:grpSp>
        <p:nvGrpSpPr>
          <p:cNvPr id="371" name="Google Shape;371;p72"/>
          <p:cNvGrpSpPr/>
          <p:nvPr/>
        </p:nvGrpSpPr>
        <p:grpSpPr>
          <a:xfrm>
            <a:off x="5151013" y="3366993"/>
            <a:ext cx="254108" cy="254108"/>
            <a:chOff x="3137108" y="2467173"/>
            <a:chExt cx="738900" cy="738900"/>
          </a:xfrm>
        </p:grpSpPr>
        <p:sp>
          <p:nvSpPr>
            <p:cNvPr id="372" name="Google Shape;372;p7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74" name="Google Shape;374;p72"/>
          <p:cNvSpPr txBox="1"/>
          <p:nvPr/>
        </p:nvSpPr>
        <p:spPr>
          <a:xfrm>
            <a:off x="5886800" y="4014881"/>
            <a:ext cx="4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41</a:t>
            </a:r>
            <a:endParaRPr>
              <a:latin typeface="DM Sans"/>
              <a:ea typeface="DM Sans"/>
              <a:cs typeface="DM Sans"/>
              <a:sym typeface="DM Sans"/>
            </a:endParaRPr>
          </a:p>
        </p:txBody>
      </p:sp>
      <p:grpSp>
        <p:nvGrpSpPr>
          <p:cNvPr id="375" name="Google Shape;375;p72"/>
          <p:cNvGrpSpPr/>
          <p:nvPr/>
        </p:nvGrpSpPr>
        <p:grpSpPr>
          <a:xfrm>
            <a:off x="5960738" y="3366993"/>
            <a:ext cx="254100" cy="254100"/>
            <a:chOff x="5960738" y="3421424"/>
            <a:chExt cx="254100" cy="254100"/>
          </a:xfrm>
        </p:grpSpPr>
        <p:sp>
          <p:nvSpPr>
            <p:cNvPr id="376" name="Google Shape;376;p72"/>
            <p:cNvSpPr/>
            <p:nvPr/>
          </p:nvSpPr>
          <p:spPr>
            <a:xfrm>
              <a:off x="5960738" y="3421424"/>
              <a:ext cx="254100" cy="2541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72" title="ícono de desafío entregable"/>
            <p:cNvPicPr preferRelativeResize="0"/>
            <p:nvPr/>
          </p:nvPicPr>
          <p:blipFill>
            <a:blip r:embed="rId3">
              <a:alphaModFix/>
            </a:blip>
            <a:stretch>
              <a:fillRect/>
            </a:stretch>
          </p:blipFill>
          <p:spPr>
            <a:xfrm>
              <a:off x="6011292" y="3474760"/>
              <a:ext cx="147437" cy="147439"/>
            </a:xfrm>
            <a:prstGeom prst="rect">
              <a:avLst/>
            </a:prstGeom>
            <a:noFill/>
            <a:ln>
              <a:noFill/>
            </a:ln>
          </p:spPr>
        </p:pic>
      </p:grpSp>
      <p:grpSp>
        <p:nvGrpSpPr>
          <p:cNvPr id="378" name="Google Shape;378;p72"/>
          <p:cNvGrpSpPr/>
          <p:nvPr/>
        </p:nvGrpSpPr>
        <p:grpSpPr>
          <a:xfrm>
            <a:off x="7225188" y="3366272"/>
            <a:ext cx="254100" cy="254100"/>
            <a:chOff x="7203613" y="720174"/>
            <a:chExt cx="254100" cy="254100"/>
          </a:xfrm>
        </p:grpSpPr>
        <p:sp>
          <p:nvSpPr>
            <p:cNvPr id="379" name="Google Shape;379;p72"/>
            <p:cNvSpPr/>
            <p:nvPr/>
          </p:nvSpPr>
          <p:spPr>
            <a:xfrm>
              <a:off x="7203613" y="720174"/>
              <a:ext cx="254100" cy="254100"/>
            </a:xfrm>
            <a:prstGeom prst="ellipse">
              <a:avLst/>
            </a:prstGeom>
            <a:solidFill>
              <a:srgbClr val="83AE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381" name="Google Shape;381;p72"/>
          <p:cNvSpPr txBox="1"/>
          <p:nvPr/>
        </p:nvSpPr>
        <p:spPr>
          <a:xfrm>
            <a:off x="7151250" y="4014881"/>
            <a:ext cx="40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44</a:t>
            </a:r>
            <a:endParaRPr>
              <a:latin typeface="DM Sans"/>
              <a:ea typeface="DM Sans"/>
              <a:cs typeface="DM Sans"/>
              <a:sym typeface="DM Sans"/>
            </a:endParaRPr>
          </a:p>
        </p:txBody>
      </p:sp>
      <p:grpSp>
        <p:nvGrpSpPr>
          <p:cNvPr id="382" name="Google Shape;382;p72"/>
          <p:cNvGrpSpPr/>
          <p:nvPr/>
        </p:nvGrpSpPr>
        <p:grpSpPr>
          <a:xfrm>
            <a:off x="8049176" y="3366999"/>
            <a:ext cx="254108" cy="254108"/>
            <a:chOff x="7208351" y="2467173"/>
            <a:chExt cx="738900" cy="738900"/>
          </a:xfrm>
        </p:grpSpPr>
        <p:sp>
          <p:nvSpPr>
            <p:cNvPr id="383" name="Google Shape;383;p7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85" name="Google Shape;385;p72"/>
          <p:cNvSpPr txBox="1"/>
          <p:nvPr/>
        </p:nvSpPr>
        <p:spPr>
          <a:xfrm>
            <a:off x="7945650" y="4014875"/>
            <a:ext cx="52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a:latin typeface="DM Sans"/>
                <a:ea typeface="DM Sans"/>
                <a:cs typeface="DM Sans"/>
                <a:sym typeface="DM Sans"/>
              </a:rPr>
              <a:t>46</a:t>
            </a:r>
            <a:endParaRPr>
              <a:latin typeface="DM Sans"/>
              <a:ea typeface="DM Sans"/>
              <a:cs typeface="DM Sans"/>
              <a:sym typeface="DM Sans"/>
            </a:endParaRPr>
          </a:p>
        </p:txBody>
      </p:sp>
      <p:sp>
        <p:nvSpPr>
          <p:cNvPr id="386" name="Google Shape;386;p72"/>
          <p:cNvSpPr txBox="1"/>
          <p:nvPr/>
        </p:nvSpPr>
        <p:spPr>
          <a:xfrm>
            <a:off x="457350" y="45043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83AEFB"/>
              </a:solidFill>
            </a:endParaRPr>
          </a:p>
        </p:txBody>
      </p:sp>
      <p:sp>
        <p:nvSpPr>
          <p:cNvPr id="387" name="Google Shape;387;p72"/>
          <p:cNvSpPr txBox="1"/>
          <p:nvPr/>
        </p:nvSpPr>
        <p:spPr>
          <a:xfrm>
            <a:off x="872225" y="221000"/>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latin typeface="DM Sans"/>
                <a:ea typeface="DM Sans"/>
                <a:cs typeface="DM Sans"/>
                <a:sym typeface="DM Sans"/>
              </a:rPr>
              <a:t>GRILLA DE ENTREGAS</a:t>
            </a:r>
            <a:endParaRPr/>
          </a:p>
        </p:txBody>
      </p:sp>
      <p:grpSp>
        <p:nvGrpSpPr>
          <p:cNvPr id="388" name="Google Shape;388;p72"/>
          <p:cNvGrpSpPr/>
          <p:nvPr/>
        </p:nvGrpSpPr>
        <p:grpSpPr>
          <a:xfrm>
            <a:off x="384130" y="230373"/>
            <a:ext cx="431074" cy="431074"/>
            <a:chOff x="7208351" y="2467173"/>
            <a:chExt cx="738900" cy="738900"/>
          </a:xfrm>
        </p:grpSpPr>
        <p:sp>
          <p:nvSpPr>
            <p:cNvPr id="389" name="Google Shape;389;p7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72"/>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3"/>
          <p:cNvSpPr txBox="1"/>
          <p:nvPr/>
        </p:nvSpPr>
        <p:spPr>
          <a:xfrm>
            <a:off x="1461300" y="247082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Optimización</a:t>
            </a:r>
            <a:endParaRPr sz="4000" b="1" i="0" u="none" strike="noStrike" cap="none">
              <a:solidFill>
                <a:schemeClr val="dk1"/>
              </a:solidFill>
              <a:latin typeface="DM Sans"/>
              <a:ea typeface="DM Sans"/>
              <a:cs typeface="DM Sans"/>
              <a:sym typeface="DM Sans"/>
            </a:endParaRPr>
          </a:p>
        </p:txBody>
      </p:sp>
      <p:sp>
        <p:nvSpPr>
          <p:cNvPr id="396" name="Google Shape;396;p73"/>
          <p:cNvSpPr txBox="1"/>
          <p:nvPr/>
        </p:nvSpPr>
        <p:spPr>
          <a:xfrm>
            <a:off x="1461300" y="1933775"/>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32</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74"/>
          <p:cNvGrpSpPr/>
          <p:nvPr/>
        </p:nvGrpSpPr>
        <p:grpSpPr>
          <a:xfrm>
            <a:off x="4202558" y="994173"/>
            <a:ext cx="738900" cy="738900"/>
            <a:chOff x="3137108" y="2467173"/>
            <a:chExt cx="738900" cy="738900"/>
          </a:xfrm>
        </p:grpSpPr>
        <p:sp>
          <p:nvSpPr>
            <p:cNvPr id="402" name="Google Shape;402;p74"/>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3" name="Google Shape;403;p74"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404" name="Google Shape;404;p74"/>
          <p:cNvSpPr txBox="1"/>
          <p:nvPr/>
        </p:nvSpPr>
        <p:spPr>
          <a:xfrm>
            <a:off x="1461300" y="19835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Mocking y manejo de errores</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75"/>
          <p:cNvGrpSpPr/>
          <p:nvPr/>
        </p:nvGrpSpPr>
        <p:grpSpPr>
          <a:xfrm>
            <a:off x="457346" y="468198"/>
            <a:ext cx="431074" cy="431074"/>
            <a:chOff x="3137108" y="2467173"/>
            <a:chExt cx="738900" cy="738900"/>
          </a:xfrm>
        </p:grpSpPr>
        <p:sp>
          <p:nvSpPr>
            <p:cNvPr id="410" name="Google Shape;410;p75"/>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1" name="Google Shape;411;p75"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412" name="Google Shape;412;p75"/>
          <p:cNvSpPr txBox="1"/>
          <p:nvPr/>
        </p:nvSpPr>
        <p:spPr>
          <a:xfrm>
            <a:off x="636450" y="1833125"/>
            <a:ext cx="3946800" cy="342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aplicará un módulo de mocking y un manejador de errores a tu servidor actual</a:t>
            </a:r>
            <a:endParaRPr sz="1350" i="0" u="none" strike="noStrike" cap="none">
              <a:solidFill>
                <a:srgbClr val="000000"/>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350" i="0" u="none" strike="noStrike" cap="none">
              <a:solidFill>
                <a:srgbClr val="000000"/>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419"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al repositorio de github sin node_modules</a:t>
            </a:r>
            <a:endParaRPr sz="1350">
              <a:solidFill>
                <a:srgbClr val="999999"/>
              </a:solidFill>
              <a:latin typeface="DM Sans"/>
              <a:ea typeface="DM Sans"/>
              <a:cs typeface="DM Sans"/>
              <a:sym typeface="DM Sans"/>
            </a:endParaRPr>
          </a:p>
          <a:p>
            <a:pPr marL="0" lvl="0" indent="0" algn="l" rtl="0">
              <a:spcBef>
                <a:spcPts val="800"/>
              </a:spcBef>
              <a:spcAft>
                <a:spcPts val="0"/>
              </a:spcAft>
              <a:buClr>
                <a:schemeClr val="dk1"/>
              </a:buClr>
              <a:buSzPts val="1350"/>
              <a:buFont typeface="Arial"/>
              <a:buNone/>
            </a:pP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r>
              <a:rPr lang="es-419" sz="1350" b="1">
                <a:solidFill>
                  <a:schemeClr val="dk1"/>
                </a:solidFill>
                <a:latin typeface="DM Sans"/>
                <a:ea typeface="DM Sans"/>
                <a:cs typeface="DM Sans"/>
                <a:sym typeface="DM Sans"/>
              </a:rPr>
              <a:t>Sugerencias</a:t>
            </a:r>
            <a:endParaRPr sz="1350" b="1">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Céntrate solo en los errores más comunes </a:t>
            </a: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Puedes revisar el documento de testing aquí: </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b="0" i="0" u="sng" strike="noStrike" cap="none">
              <a:solidFill>
                <a:srgbClr val="83AEFB"/>
              </a:solidFill>
              <a:latin typeface="DM Sans"/>
              <a:ea typeface="DM Sans"/>
              <a:cs typeface="DM Sans"/>
              <a:sym typeface="DM Sans"/>
            </a:endParaRPr>
          </a:p>
        </p:txBody>
      </p:sp>
      <p:sp>
        <p:nvSpPr>
          <p:cNvPr id="413" name="Google Shape;413;p75"/>
          <p:cNvSpPr txBox="1"/>
          <p:nvPr/>
        </p:nvSpPr>
        <p:spPr>
          <a:xfrm>
            <a:off x="636450" y="969825"/>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Mocking y manejo de errores</a:t>
            </a:r>
            <a:endParaRPr sz="4000" b="1" i="0" u="none" strike="noStrike" cap="none">
              <a:solidFill>
                <a:schemeClr val="dk1"/>
              </a:solidFill>
              <a:latin typeface="DM Sans"/>
              <a:ea typeface="DM Sans"/>
              <a:cs typeface="DM Sans"/>
              <a:sym typeface="DM Sans"/>
            </a:endParaRPr>
          </a:p>
        </p:txBody>
      </p:sp>
      <p:pic>
        <p:nvPicPr>
          <p:cNvPr id="414" name="Google Shape;414;p75"/>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15" name="Google Shape;415;p75"/>
          <p:cNvSpPr txBox="1"/>
          <p:nvPr/>
        </p:nvSpPr>
        <p:spPr>
          <a:xfrm>
            <a:off x="930550" y="468275"/>
            <a:ext cx="2461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DESAFÍO ENTREGABLE</a:t>
            </a:r>
            <a:endParaRPr sz="1400" b="0" i="0" u="none" strike="noStrike" cap="none">
              <a:solidFill>
                <a:srgbClr val="000000"/>
              </a:solidFill>
              <a:latin typeface="DM Sans"/>
              <a:ea typeface="DM Sans"/>
              <a:cs typeface="DM Sans"/>
              <a:sym typeface="DM Sans"/>
            </a:endParaRPr>
          </a:p>
        </p:txBody>
      </p:sp>
      <p:sp>
        <p:nvSpPr>
          <p:cNvPr id="416" name="Google Shape;416;p75"/>
          <p:cNvSpPr txBox="1"/>
          <p:nvPr/>
        </p:nvSpPr>
        <p:spPr>
          <a:xfrm>
            <a:off x="4776050" y="1779275"/>
            <a:ext cx="40092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419"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Generar un módulo de Mocking para el servidor, con el fin de que, al inicializarse pueda generar y entregar 100 productos con el mismo formato que entregaría una petición de Mongo. Ésto solo debe ocurrir en un endpoint determinado (‘/mockingproducts’)</a:t>
            </a:r>
            <a:endParaRPr sz="1350">
              <a:solidFill>
                <a:schemeClr val="dk1"/>
              </a:solidFill>
              <a:latin typeface="DM Sans"/>
              <a:ea typeface="DM Sans"/>
              <a:cs typeface="DM Sans"/>
              <a:sym typeface="DM Sans"/>
            </a:endParaRPr>
          </a:p>
          <a:p>
            <a:pPr marL="457200" lvl="0" indent="0" algn="just"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Además, generar un customizador de errores y crear un diccionario para tus errores más comunes al crear un producto, agregarlo al carrito, etc.</a:t>
            </a:r>
            <a:endParaRPr sz="1350" b="1">
              <a:latin typeface="DM Sans"/>
              <a:ea typeface="DM Sans"/>
              <a:cs typeface="DM Sans"/>
              <a:sym typeface="DM Sans"/>
            </a:endParaRPr>
          </a:p>
          <a:p>
            <a:pPr marL="457200" marR="0" lvl="0" indent="0" algn="l" rtl="0">
              <a:lnSpc>
                <a:spcPct val="100000"/>
              </a:lnSpc>
              <a:spcBef>
                <a:spcPts val="0"/>
              </a:spcBef>
              <a:spcAft>
                <a:spcPts val="0"/>
              </a:spcAft>
              <a:buNone/>
            </a:pPr>
            <a:endParaRPr sz="1350">
              <a:latin typeface="DM Sans"/>
              <a:ea typeface="DM Sans"/>
              <a:cs typeface="DM Sans"/>
              <a:sym typeface="DM Sans"/>
            </a:endParaRPr>
          </a:p>
        </p:txBody>
      </p:sp>
      <p:sp>
        <p:nvSpPr>
          <p:cNvPr id="417" name="Google Shape;417;p75"/>
          <p:cNvSpPr/>
          <p:nvPr/>
        </p:nvSpPr>
        <p:spPr>
          <a:xfrm>
            <a:off x="636450" y="838675"/>
            <a:ext cx="8036700" cy="60600"/>
          </a:xfrm>
          <a:prstGeom prst="rect">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6"/>
          <p:cNvSpPr txBox="1"/>
          <p:nvPr/>
        </p:nvSpPr>
        <p:spPr>
          <a:xfrm>
            <a:off x="1461300" y="20499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Logging y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performance</a:t>
            </a:r>
            <a:endParaRPr sz="4000" b="1" i="0" u="none" strike="noStrike" cap="none">
              <a:solidFill>
                <a:schemeClr val="dk1"/>
              </a:solidFill>
              <a:latin typeface="DM Sans"/>
              <a:ea typeface="DM Sans"/>
              <a:cs typeface="DM Sans"/>
              <a:sym typeface="DM Sans"/>
            </a:endParaRPr>
          </a:p>
        </p:txBody>
      </p:sp>
      <p:sp>
        <p:nvSpPr>
          <p:cNvPr id="423" name="Google Shape;423;p7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III - CLASE 34 </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Google Shape;428;p77"/>
          <p:cNvGrpSpPr/>
          <p:nvPr/>
        </p:nvGrpSpPr>
        <p:grpSpPr>
          <a:xfrm>
            <a:off x="4202558" y="994173"/>
            <a:ext cx="738900" cy="738900"/>
            <a:chOff x="3137108" y="2467173"/>
            <a:chExt cx="738900" cy="738900"/>
          </a:xfrm>
        </p:grpSpPr>
        <p:sp>
          <p:nvSpPr>
            <p:cNvPr id="429" name="Google Shape;429;p7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0" name="Google Shape;430;p77" title="ícono de desafío entregable"/>
            <p:cNvPicPr preferRelativeResize="0"/>
            <p:nvPr/>
          </p:nvPicPr>
          <p:blipFill rotWithShape="1">
            <a:blip r:embed="rId3">
              <a:alphaModFix/>
            </a:blip>
            <a:srcRect/>
            <a:stretch/>
          </p:blipFill>
          <p:spPr>
            <a:xfrm>
              <a:off x="3284109" y="2622263"/>
              <a:ext cx="428721" cy="428726"/>
            </a:xfrm>
            <a:prstGeom prst="rect">
              <a:avLst/>
            </a:prstGeom>
            <a:noFill/>
            <a:ln>
              <a:noFill/>
            </a:ln>
          </p:spPr>
        </p:pic>
      </p:grpSp>
      <p:sp>
        <p:nvSpPr>
          <p:cNvPr id="431" name="Google Shape;431;p77"/>
          <p:cNvSpPr txBox="1"/>
          <p:nvPr/>
        </p:nvSpPr>
        <p:spPr>
          <a:xfrm>
            <a:off x="1461300" y="220862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Implementación de logger</a:t>
            </a:r>
            <a:endParaRPr sz="4000" b="1" i="0" u="none" strike="noStrike" cap="none">
              <a:solidFill>
                <a:schemeClr val="dk1"/>
              </a:solidFill>
              <a:highlight>
                <a:srgbClr val="EAFF6A"/>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2351</Words>
  <Application>Microsoft Office PowerPoint</Application>
  <PresentationFormat>Presentación en pantalla (16:9)</PresentationFormat>
  <Paragraphs>277</Paragraphs>
  <Slides>34</Slides>
  <Notes>34</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34</vt:i4>
      </vt:variant>
    </vt:vector>
  </HeadingPairs>
  <TitlesOfParts>
    <vt:vector size="40" baseType="lpstr">
      <vt:lpstr>Helvetica Neue Light</vt:lpstr>
      <vt:lpstr>DM Sans</vt:lpstr>
      <vt:lpstr>Arial</vt:lpstr>
      <vt:lpstr>Anton</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Carlos Hall</cp:lastModifiedBy>
  <cp:revision>1</cp:revision>
  <dcterms:modified xsi:type="dcterms:W3CDTF">2023-08-24T18:24:19Z</dcterms:modified>
</cp:coreProperties>
</file>